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71" r:id="rId2"/>
    <p:sldId id="272" r:id="rId3"/>
    <p:sldId id="333" r:id="rId4"/>
    <p:sldId id="337" r:id="rId5"/>
    <p:sldId id="338" r:id="rId6"/>
    <p:sldId id="339" r:id="rId7"/>
    <p:sldId id="340" r:id="rId8"/>
    <p:sldId id="341" r:id="rId9"/>
    <p:sldId id="342" r:id="rId10"/>
    <p:sldId id="348" r:id="rId11"/>
    <p:sldId id="343" r:id="rId12"/>
    <p:sldId id="344" r:id="rId13"/>
    <p:sldId id="345" r:id="rId14"/>
    <p:sldId id="346" r:id="rId15"/>
    <p:sldId id="347" r:id="rId16"/>
    <p:sldId id="382" r:id="rId17"/>
    <p:sldId id="383" r:id="rId18"/>
    <p:sldId id="384" r:id="rId19"/>
    <p:sldId id="385" r:id="rId20"/>
    <p:sldId id="386" r:id="rId21"/>
    <p:sldId id="361" r:id="rId22"/>
    <p:sldId id="362" r:id="rId23"/>
    <p:sldId id="363" r:id="rId24"/>
    <p:sldId id="378" r:id="rId25"/>
    <p:sldId id="379" r:id="rId26"/>
    <p:sldId id="380" r:id="rId27"/>
    <p:sldId id="381" r:id="rId28"/>
    <p:sldId id="387" r:id="rId29"/>
    <p:sldId id="388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389" r:id="rId38"/>
    <p:sldId id="390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391" r:id="rId48"/>
    <p:sldId id="414" r:id="rId49"/>
    <p:sldId id="392" r:id="rId50"/>
    <p:sldId id="27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5D836-DCAB-4D66-B76B-BDE9B441617E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3B08F-59C0-422B-A5B8-C0D53DF5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9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C0630CF0-BC02-426C-B136-561BCEFB0FA1}" type="slidenum">
              <a:rPr lang="en-US" altLang="zh-TW" sz="1200" smtClean="0"/>
              <a:pPr/>
              <a:t>1</a:t>
            </a:fld>
            <a:endParaRPr lang="en-US" altLang="zh-TW" sz="1200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32333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zh-TW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70250"/>
            <a:ext cx="85344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05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384800" cy="235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775075"/>
            <a:ext cx="5384800" cy="235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3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0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5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zh-TW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zh-TW" smtClean="0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fld id="{D9670538-6A58-41A5-B170-E1CC6B03D650}" type="datetimeFigureOut">
              <a:rPr lang="ko-KR" altLang="en-US" smtClean="0"/>
              <a:t>2017-02-24</a:t>
            </a:fld>
            <a:endParaRPr lang="ko-KR" altLang="en-US"/>
          </a:p>
        </p:txBody>
      </p:sp>
      <p:sp>
        <p:nvSpPr>
          <p:cNvPr id="514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514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23728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맑은 고딕" panose="020B0503020000020004" pitchFamily="50" charset="-127"/>
              </a:defRPr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31" name="Line 15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1781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ws.sbs.co.kr/news/endPage.do?news_id=N100361861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youtube.com/watch?v=YN0ZIMCfII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zJ1RkqdGN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0"/>
          <p:cNvGrpSpPr>
            <a:grpSpLocks/>
          </p:cNvGrpSpPr>
          <p:nvPr/>
        </p:nvGrpSpPr>
        <p:grpSpPr bwMode="auto">
          <a:xfrm>
            <a:off x="1847851" y="642939"/>
            <a:ext cx="8532813" cy="2065337"/>
            <a:chOff x="0" y="0"/>
            <a:chExt cx="9158" cy="183"/>
          </a:xfrm>
        </p:grpSpPr>
        <p:sp>
          <p:nvSpPr>
            <p:cNvPr id="6149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ko-KR" altLang="en-US" sz="440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6150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2017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학년도 </a:t>
              </a: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1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학기</a:t>
              </a:r>
              <a:endParaRPr kumimoji="0" lang="en-US" altLang="ko-KR" sz="28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0" lang="en-US" altLang="ko-KR" sz="9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ko-KR" altLang="en-US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컴퓨팅 사고와 문제 해결 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I</a:t>
              </a:r>
              <a:endParaRPr kumimoji="0" lang="en-US" altLang="ko-KR" sz="44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4400" b="1" dirty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Lecture Note #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01</a:t>
              </a:r>
              <a:endParaRPr kumimoji="0" lang="en-US" altLang="ko-KR" sz="4400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</p:txBody>
        </p:sp>
      </p:grpSp>
      <p:sp>
        <p:nvSpPr>
          <p:cNvPr id="6147" name="Line 4"/>
          <p:cNvSpPr>
            <a:spLocks noChangeShapeType="1"/>
          </p:cNvSpPr>
          <p:nvPr/>
        </p:nvSpPr>
        <p:spPr bwMode="auto">
          <a:xfrm>
            <a:off x="1884364" y="2852738"/>
            <a:ext cx="8243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27350" y="38608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kern="1200" dirty="0" smtClean="0">
                <a:latin typeface="+mn-ea"/>
              </a:rPr>
              <a:t>2017</a:t>
            </a:r>
            <a:r>
              <a:rPr sz="2600" kern="1200" dirty="0" smtClean="0">
                <a:latin typeface="+mn-ea"/>
              </a:rPr>
              <a:t>년 </a:t>
            </a:r>
            <a:r>
              <a:rPr lang="en-US" sz="2600" kern="1200" dirty="0" smtClean="0">
                <a:latin typeface="+mn-ea"/>
              </a:rPr>
              <a:t>1</a:t>
            </a:r>
            <a:r>
              <a:rPr sz="2600" kern="1200" dirty="0" smtClean="0">
                <a:latin typeface="+mn-ea"/>
              </a:rPr>
              <a:t>학기</a:t>
            </a:r>
            <a:endParaRPr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sz="2600" kern="1200" dirty="0">
                <a:latin typeface="+mn-ea"/>
              </a:rPr>
              <a:t>조용주</a:t>
            </a:r>
            <a:endParaRPr lang="en-US" altLang="ko-KR"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dirty="0">
                <a:latin typeface="+mn-ea"/>
              </a:rPr>
              <a:t>ycho@smu.ac.kr</a:t>
            </a:r>
            <a:endParaRPr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41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자동차</a:t>
            </a:r>
            <a:endParaRPr lang="en-US" altLang="ko-KR" dirty="0"/>
          </a:p>
          <a:p>
            <a:pPr lvl="1"/>
            <a:r>
              <a:rPr lang="en-US" altLang="ko-KR" dirty="0" smtClean="0"/>
              <a:t>BMW</a:t>
            </a:r>
            <a:r>
              <a:rPr lang="ko-KR" altLang="en-US" dirty="0"/>
              <a:t>의 무인자동차 연구개발비의 </a:t>
            </a:r>
            <a:r>
              <a:rPr lang="en-US" altLang="ko-KR" dirty="0"/>
              <a:t>90%</a:t>
            </a:r>
            <a:r>
              <a:rPr lang="ko-KR" altLang="en-US" dirty="0"/>
              <a:t>가 소프트웨어에 투입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자율 주차 기능은 이미 상용화되어 있음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14" y="2649070"/>
            <a:ext cx="7156986" cy="313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작업완료\소프트웨어와컴퓨팅사고\소프트웨어와컴퓨팅사고_그림파일\1장\그림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8" y="2743200"/>
            <a:ext cx="4453611" cy="30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6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3D </a:t>
            </a:r>
            <a:r>
              <a:rPr lang="ko-KR" altLang="en-US" dirty="0" smtClean="0"/>
              <a:t>영화 시장을 열었던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36000</a:t>
            </a:r>
            <a:r>
              <a:rPr lang="ko-KR" altLang="en-US" dirty="0" smtClean="0"/>
              <a:t>대의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컴퓨터를 병렬로 구성한 고성능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를 이용하여 제작한 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애플의 </a:t>
            </a:r>
            <a:r>
              <a:rPr lang="ko-KR" altLang="en-US" dirty="0" err="1" smtClean="0"/>
              <a:t>아이튠즈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스포티파이</a:t>
            </a:r>
            <a:r>
              <a:rPr lang="en-US" altLang="ko-KR" dirty="0" smtClean="0"/>
              <a:t>(Spotify), </a:t>
            </a:r>
            <a:r>
              <a:rPr lang="ko-KR" altLang="en-US" dirty="0" smtClean="0"/>
              <a:t>판도라</a:t>
            </a:r>
            <a:r>
              <a:rPr lang="en-US" altLang="ko-KR" dirty="0" smtClean="0"/>
              <a:t>(Pandora)</a:t>
            </a:r>
            <a:r>
              <a:rPr lang="ko-KR" altLang="en-US" dirty="0" smtClean="0"/>
              <a:t>같은 서비스를 제공하는 음악 회사들 또한 소프트웨어 회사로 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디즈니도 애니메이션 업계에서 살아남기 위해 소프트웨어 기반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영화 회사인 </a:t>
            </a:r>
            <a:r>
              <a:rPr lang="ko-KR" altLang="en-US" dirty="0" err="1" smtClean="0"/>
              <a:t>픽사를</a:t>
            </a:r>
            <a:r>
              <a:rPr lang="ko-KR" altLang="en-US" dirty="0" smtClean="0"/>
              <a:t> 인수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도서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마마존은</a:t>
            </a:r>
            <a:r>
              <a:rPr lang="ko-KR" altLang="en-US" dirty="0" smtClean="0"/>
              <a:t> 업계 최초로 </a:t>
            </a:r>
            <a:r>
              <a:rPr lang="ko-KR" altLang="en-US" dirty="0" err="1" smtClean="0"/>
              <a:t>전자책</a:t>
            </a:r>
            <a:r>
              <a:rPr lang="ko-KR" altLang="en-US" dirty="0" smtClean="0"/>
              <a:t> 기기와 소프트웨어인 </a:t>
            </a:r>
            <a:r>
              <a:rPr lang="ko-KR" altLang="en-US" dirty="0" err="1" smtClean="0"/>
              <a:t>킨들을</a:t>
            </a:r>
            <a:r>
              <a:rPr lang="ko-KR" altLang="en-US" dirty="0" smtClean="0"/>
              <a:t> 종이책보다 우선 순위로 홍보하기 위해 웹사이트를 개편하였고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 자체를 디지털화하여 소프트웨어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최대의 도서 판매업자였던 아마존은 도서 판매를 넘어 다양한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서비스를 지원하는 소프트웨어 회사로 변화함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국내에서도 다양한 </a:t>
            </a:r>
            <a:r>
              <a:rPr lang="ko-KR" altLang="en-US" dirty="0" err="1" smtClean="0"/>
              <a:t>전자책</a:t>
            </a:r>
            <a:r>
              <a:rPr lang="ko-KR" altLang="en-US" dirty="0" smtClean="0"/>
              <a:t> 기기와 소프트웨어를 판매 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8096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</a:t>
            </a:r>
            <a:endParaRPr lang="en-US" altLang="ko-KR" dirty="0"/>
          </a:p>
          <a:p>
            <a:pPr lvl="1"/>
            <a:r>
              <a:rPr lang="ko-KR" altLang="en-US" dirty="0"/>
              <a:t>필름이 사라지고 디지털 기반의 소프트웨어 자리를 채우고 있음</a:t>
            </a:r>
            <a:endParaRPr lang="en-US" altLang="ko-KR" dirty="0"/>
          </a:p>
          <a:p>
            <a:pPr lvl="1"/>
            <a:r>
              <a:rPr lang="ko-KR" altLang="en-US" dirty="0" smtClean="0"/>
              <a:t>디지털카메라를 사용하는 사람들보다는 소프트웨어를 </a:t>
            </a:r>
            <a:r>
              <a:rPr lang="ko-KR" altLang="en-US" dirty="0"/>
              <a:t>통해 제어되는 카메라가 장착된 </a:t>
            </a:r>
            <a:r>
              <a:rPr lang="ko-KR" altLang="en-US" dirty="0" err="1"/>
              <a:t>스마트폰을</a:t>
            </a:r>
            <a:r>
              <a:rPr lang="ko-KR" altLang="en-US" dirty="0"/>
              <a:t> 이용하는 </a:t>
            </a:r>
            <a:r>
              <a:rPr lang="ko-KR" altLang="en-US" dirty="0" smtClean="0"/>
              <a:t>사람들이 많아짐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스마트폰으로</a:t>
            </a:r>
            <a:r>
              <a:rPr lang="ko-KR" altLang="en-US" dirty="0" smtClean="0"/>
              <a:t> 찍은 사진들은 셔터플라이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Shutterfly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스냅피쉬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Snapfish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플리커</a:t>
            </a:r>
            <a:r>
              <a:rPr lang="en-US" altLang="ko-KR" dirty="0" smtClean="0"/>
              <a:t>(Flickr), </a:t>
            </a:r>
            <a:r>
              <a:rPr lang="ko-KR" altLang="en-US" dirty="0" err="1" smtClean="0"/>
              <a:t>인스타그램</a:t>
            </a:r>
            <a:r>
              <a:rPr lang="en-US" altLang="ko-KR" dirty="0" smtClean="0"/>
              <a:t>(Instagram),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포토</a:t>
            </a:r>
            <a:r>
              <a:rPr lang="en-US" altLang="ko-KR" dirty="0" smtClean="0"/>
              <a:t>(Google Photo), </a:t>
            </a:r>
            <a:r>
              <a:rPr lang="ko-KR" altLang="en-US" dirty="0" err="1" smtClean="0"/>
              <a:t>아이클라우드</a:t>
            </a:r>
            <a:r>
              <a:rPr lang="en-US" altLang="ko-KR" dirty="0" smtClean="0"/>
              <a:t>(iCloud) </a:t>
            </a:r>
            <a:r>
              <a:rPr lang="ko-KR" altLang="en-US" dirty="0" smtClean="0"/>
              <a:t>등과 같은 인터넷 서비스 회사들을 통해 공유됨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08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농업</a:t>
            </a:r>
            <a:endParaRPr lang="en-US" altLang="ko-KR" dirty="0"/>
          </a:p>
          <a:p>
            <a:pPr lvl="1"/>
            <a:r>
              <a:rPr lang="ko-KR" altLang="en-US" dirty="0"/>
              <a:t>농사짓는 것도 소프트웨어와 융합되는 추세</a:t>
            </a:r>
            <a:endParaRPr lang="en-US" altLang="ko-KR" dirty="0"/>
          </a:p>
          <a:p>
            <a:pPr lvl="1"/>
            <a:r>
              <a:rPr lang="ko-KR" altLang="en-US" dirty="0"/>
              <a:t>기상 관련 </a:t>
            </a:r>
            <a:r>
              <a:rPr lang="ko-KR" altLang="en-US" dirty="0" err="1"/>
              <a:t>빅데이터를</a:t>
            </a:r>
            <a:r>
              <a:rPr lang="ko-KR" altLang="en-US" dirty="0"/>
              <a:t> 이용하여 농사의 최적 시기를 결정</a:t>
            </a:r>
            <a:endParaRPr lang="en-US" altLang="ko-KR" dirty="0"/>
          </a:p>
          <a:p>
            <a:pPr lvl="1"/>
            <a:r>
              <a:rPr lang="ko-KR" altLang="en-US" dirty="0"/>
              <a:t>고품질의 농산물을 생산하기 위해 재배</a:t>
            </a:r>
            <a:r>
              <a:rPr lang="en-US" altLang="ko-KR" dirty="0"/>
              <a:t>, </a:t>
            </a:r>
            <a:r>
              <a:rPr lang="ko-KR" altLang="en-US" dirty="0"/>
              <a:t>판매</a:t>
            </a:r>
            <a:r>
              <a:rPr lang="en-US" altLang="ko-KR" dirty="0"/>
              <a:t>, </a:t>
            </a:r>
            <a:r>
              <a:rPr lang="ko-KR" altLang="en-US" dirty="0"/>
              <a:t>홍보</a:t>
            </a:r>
            <a:r>
              <a:rPr lang="en-US" altLang="ko-KR" dirty="0"/>
              <a:t>, </a:t>
            </a:r>
            <a:r>
              <a:rPr lang="ko-KR" altLang="en-US" dirty="0"/>
              <a:t>보관</a:t>
            </a:r>
            <a:r>
              <a:rPr lang="en-US" altLang="ko-KR" dirty="0"/>
              <a:t>, </a:t>
            </a:r>
            <a:r>
              <a:rPr lang="ko-KR" altLang="en-US" dirty="0"/>
              <a:t>유통 등의 과정을 체계화된 관리 시스템으로  지원</a:t>
            </a:r>
            <a:endParaRPr lang="en-US" altLang="ko-KR" dirty="0"/>
          </a:p>
          <a:p>
            <a:pPr lvl="1"/>
            <a:r>
              <a:rPr lang="ko-KR" altLang="en-US" dirty="0"/>
              <a:t>농기계 센서와 소프트웨어를 활용한 정밀 농업을 통해 수확량에 관한 정확한 정보를 수집하고</a:t>
            </a:r>
            <a:r>
              <a:rPr lang="en-US" altLang="ko-KR" dirty="0"/>
              <a:t>, </a:t>
            </a:r>
            <a:r>
              <a:rPr lang="ko-KR" altLang="en-US" dirty="0"/>
              <a:t>이를 재배와 판매에 활용하기도 함</a:t>
            </a:r>
            <a:endParaRPr lang="en-US" altLang="ko-KR" dirty="0"/>
          </a:p>
          <a:p>
            <a:pPr lvl="1"/>
            <a:r>
              <a:rPr lang="ko-KR" altLang="en-US" dirty="0"/>
              <a:t>가든 센서</a:t>
            </a:r>
            <a:r>
              <a:rPr lang="en-US" altLang="ko-KR" dirty="0"/>
              <a:t>, </a:t>
            </a:r>
            <a:r>
              <a:rPr lang="ko-KR" altLang="en-US" dirty="0"/>
              <a:t>스마트 화분 등 사물인터넷 기반 기술을 적용한 상품들도 나오고 있음</a:t>
            </a:r>
            <a:endParaRPr lang="en-US" altLang="ko-KR" dirty="0"/>
          </a:p>
          <a:p>
            <a:pPr lvl="1"/>
            <a:r>
              <a:rPr lang="en-US" altLang="ko-KR" dirty="0"/>
              <a:t>IT</a:t>
            </a:r>
            <a:r>
              <a:rPr lang="ko-KR" altLang="en-US" dirty="0"/>
              <a:t>기업들도 반도체 설비를 응용해 건물 안에서의 온도</a:t>
            </a:r>
            <a:r>
              <a:rPr lang="en-US" altLang="ko-KR" dirty="0"/>
              <a:t>, </a:t>
            </a:r>
            <a:r>
              <a:rPr lang="ko-KR" altLang="en-US" dirty="0"/>
              <a:t>습도 등의 통제가 가능한 식물 공장을 자동화하여 운영하고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 통신회사들도 </a:t>
            </a:r>
            <a:r>
              <a:rPr lang="ko-KR" altLang="en-US" dirty="0" err="1" smtClean="0"/>
              <a:t>스마트폰을</a:t>
            </a:r>
            <a:r>
              <a:rPr lang="ko-KR" altLang="en-US" dirty="0" smtClean="0"/>
              <a:t> 활용한 온실 자동화 설비와 같은 </a:t>
            </a:r>
            <a:r>
              <a:rPr lang="ko-KR" altLang="en-US" dirty="0" err="1" smtClean="0"/>
              <a:t>스마트팜</a:t>
            </a:r>
            <a:r>
              <a:rPr lang="ko-KR" altLang="en-US" dirty="0" smtClean="0"/>
              <a:t> 서비스를 </a:t>
            </a:r>
            <a:r>
              <a:rPr lang="ko-KR" altLang="en-US" dirty="0" err="1" smtClean="0"/>
              <a:t>시행중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03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금융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커피 한 잔을 사는 것에서부터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원짜리 신용파생 상품의 처리에 이르기까지 모든 금융거래는 소프트웨어에 의해 이뤄지고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금융과 </a:t>
            </a:r>
            <a:r>
              <a:rPr lang="en-US" altLang="ko-KR" dirty="0" smtClean="0"/>
              <a:t>ICT(</a:t>
            </a:r>
            <a:r>
              <a:rPr lang="ko-KR" altLang="en-US" dirty="0" smtClean="0"/>
              <a:t>정보통신기술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융합을 의미하는 </a:t>
            </a:r>
            <a:r>
              <a:rPr lang="ko-KR" altLang="en-US" dirty="0" err="1" smtClean="0"/>
              <a:t>핀테크가</a:t>
            </a:r>
            <a:r>
              <a:rPr lang="ko-KR" altLang="en-US" dirty="0" smtClean="0"/>
              <a:t> 대두되고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배경에는 빠른 속도로 보급된 </a:t>
            </a:r>
            <a:r>
              <a:rPr lang="ko-KR" altLang="en-US" dirty="0" err="1" smtClean="0"/>
              <a:t>스마트폰이</a:t>
            </a:r>
            <a:r>
              <a:rPr lang="ko-KR" altLang="en-US" dirty="0" smtClean="0"/>
              <a:t> 만든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인터넷 환경이 자리잡고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핀테크의</a:t>
            </a:r>
            <a:r>
              <a:rPr lang="ko-KR" altLang="en-US" dirty="0" smtClean="0"/>
              <a:t> 영역은 지급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예금과 대출 등 자금 중개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자산 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위험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신용정보 관리 등 기존의 금융 서비스 영역에 전반적으로 영향을 미치고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화폐로서 비트코인이 실제 화폐의 물리적 </a:t>
            </a:r>
            <a:r>
              <a:rPr lang="ko-KR" altLang="en-US" dirty="0" err="1" smtClean="0"/>
              <a:t>특성ㅇ을</a:t>
            </a:r>
            <a:r>
              <a:rPr lang="ko-KR" altLang="en-US" dirty="0" smtClean="0"/>
              <a:t> 제거하고 화폐의 거래 방식마저 바꾸고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삼성 페이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애플 페이 등도 결국 소프트웨어를 바탕으로 구현됨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910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제조업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3D </a:t>
            </a:r>
            <a:r>
              <a:rPr lang="ko-KR" altLang="en-US" dirty="0" smtClean="0"/>
              <a:t>프린터가 세상을 바꾸고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프린터로 운동화나 옷 등이 만들어지고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인공뼈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치아 등의 의료제품까지 만들어지고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3D </a:t>
            </a:r>
            <a:r>
              <a:rPr lang="ko-KR" altLang="en-US" dirty="0" smtClean="0"/>
              <a:t>프린터를 활용하면 다양한 제품들을 소량 생산하는 것이 가능하고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 개발에 소요되는 시간과 비용을 획기적으로 줄일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3D </a:t>
            </a:r>
            <a:r>
              <a:rPr lang="ko-KR" altLang="en-US" dirty="0" smtClean="0"/>
              <a:t>프린터로 누구나 아이디어가 있으면 원하는 물건을 직접 구현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73" y="4046234"/>
            <a:ext cx="4137866" cy="2318742"/>
          </a:xfrm>
          <a:prstGeom prst="rect">
            <a:avLst/>
          </a:prstGeom>
        </p:spPr>
      </p:pic>
      <p:pic>
        <p:nvPicPr>
          <p:cNvPr id="2050" name="Picture 2" descr="https://i.ytimg.com/vi/A2NNVVBZI7A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63" y="4046234"/>
            <a:ext cx="3207247" cy="24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824204" y="4137227"/>
            <a:ext cx="2908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dirty="0" err="1"/>
              <a:t>셀프</a:t>
            </a:r>
            <a:r>
              <a:rPr lang="ko-KR" altLang="en-US" dirty="0"/>
              <a:t> 치아 교정 </a:t>
            </a:r>
            <a:r>
              <a:rPr lang="en-US" altLang="ko-KR" dirty="0">
                <a:hlinkClick r:id="rId4"/>
              </a:rPr>
              <a:t>(http://news.sbs.co.kr/news/endPage.do?news_id=N1003618614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34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국방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군사력은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무기 사용법 등을 제공하는 소프트웨어 망에 연결되어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소프트웨어적으로 조종되는 무인항공기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이용한 공격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정보기관들은 잠재적인 테러 계획을 밝혀내고 추적하기 위해 소프트웨어를 이용한 대규모의 정보를 분석하는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기법을 이용함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보안과 암호 기술을 이용하여 국가 통제 시스템을 무력화시키는 정보 </a:t>
            </a:r>
            <a:r>
              <a:rPr lang="ko-KR" altLang="en-US" dirty="0" err="1" smtClean="0"/>
              <a:t>기술전에</a:t>
            </a:r>
            <a:r>
              <a:rPr lang="ko-KR" altLang="en-US" dirty="0" smtClean="0"/>
              <a:t> 주목</a:t>
            </a:r>
            <a:endParaRPr lang="en-US" altLang="ko-KR" dirty="0" smtClean="0"/>
          </a:p>
          <a:p>
            <a:pPr lvl="1"/>
            <a:r>
              <a:rPr lang="ko-KR" altLang="en-US" dirty="0"/>
              <a:t>무기체계 </a:t>
            </a:r>
            <a:r>
              <a:rPr lang="ko-KR" altLang="en-US" dirty="0" err="1"/>
              <a:t>소프트웨라는</a:t>
            </a:r>
            <a:r>
              <a:rPr lang="ko-KR" altLang="en-US" dirty="0"/>
              <a:t> 해서 전투기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, </a:t>
            </a:r>
            <a:r>
              <a:rPr lang="ko-KR" altLang="en-US" dirty="0"/>
              <a:t>전차 등과 같은 무기에 내장되어 있는 </a:t>
            </a:r>
            <a:r>
              <a:rPr lang="ko-KR" altLang="en-US" dirty="0" err="1"/>
              <a:t>소프트웨를</a:t>
            </a:r>
            <a:r>
              <a:rPr lang="ko-KR" altLang="en-US" dirty="0"/>
              <a:t> 의미함</a:t>
            </a:r>
            <a:endParaRPr lang="en-US" altLang="ko-KR" dirty="0"/>
          </a:p>
          <a:p>
            <a:pPr lvl="1"/>
            <a:r>
              <a:rPr lang="ko-KR" altLang="en-US" dirty="0" smtClean="0"/>
              <a:t>국방 산업에서 전투기 기능 중에서 소프트웨어의 비중은 갈수록 커지고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26641"/>
              </p:ext>
            </p:extLst>
          </p:nvPr>
        </p:nvGraphicFramePr>
        <p:xfrm>
          <a:off x="1415051" y="4884043"/>
          <a:ext cx="98662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33"/>
                <a:gridCol w="1091544"/>
                <a:gridCol w="1132211"/>
                <a:gridCol w="1043162"/>
                <a:gridCol w="1017717"/>
                <a:gridCol w="941390"/>
                <a:gridCol w="941390"/>
                <a:gridCol w="903225"/>
                <a:gridCol w="91594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A-7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F-35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소프트웨어 비중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65%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54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미래의 학교 교육은 첨단 </a:t>
            </a:r>
            <a:r>
              <a:rPr lang="en-US" altLang="ko-KR" dirty="0" smtClean="0"/>
              <a:t>ICT</a:t>
            </a:r>
            <a:r>
              <a:rPr lang="ko-KR" altLang="en-US" dirty="0" smtClean="0"/>
              <a:t>를 활용하여 가상 체험 등을 하는 수업이 될 것</a:t>
            </a:r>
            <a:endParaRPr lang="en-US" altLang="ko-KR" dirty="0" smtClean="0"/>
          </a:p>
          <a:p>
            <a:r>
              <a:rPr lang="ko-KR" altLang="en-US" dirty="0" smtClean="0"/>
              <a:t>교육의 형태 역시 오프라인에서 온라인 강좌로 바뀌고 있는 중</a:t>
            </a:r>
            <a:r>
              <a:rPr lang="en-US" altLang="ko-KR" dirty="0" smtClean="0"/>
              <a:t>. MOOC (Massive Open Online Course)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코세라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칸 아카데미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국내의 </a:t>
            </a:r>
            <a:r>
              <a:rPr lang="en-US" altLang="ko-KR" dirty="0" smtClean="0"/>
              <a:t>KOCW </a:t>
            </a:r>
            <a:r>
              <a:rPr lang="ko-KR" altLang="en-US" dirty="0" smtClean="0"/>
              <a:t>등에서 강좌 수강 가능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3060155"/>
            <a:ext cx="4423078" cy="29440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30164" y="6162159"/>
            <a:ext cx="4516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KOCW (http://www.kocw.net)</a:t>
            </a:r>
            <a:endParaRPr lang="en-US" altLang="ko-KR" dirty="0"/>
          </a:p>
        </p:txBody>
      </p:sp>
      <p:pic>
        <p:nvPicPr>
          <p:cNvPr id="6" name="Picture 4" descr="IMG_08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085" y="3060155"/>
            <a:ext cx="4105619" cy="30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947079" y="6174373"/>
            <a:ext cx="4516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dirty="0" smtClean="0"/>
              <a:t>초등학교에서 </a:t>
            </a:r>
            <a:r>
              <a:rPr lang="en-US" altLang="ko-KR" dirty="0" smtClean="0"/>
              <a:t>VR</a:t>
            </a:r>
            <a:r>
              <a:rPr lang="ko-KR" altLang="en-US" dirty="0" smtClean="0"/>
              <a:t>을 이용해서 교육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499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학문 또는 연구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2013</a:t>
            </a:r>
            <a:r>
              <a:rPr lang="ko-KR" altLang="en-US" dirty="0" smtClean="0"/>
              <a:t>년 하버드의 </a:t>
            </a:r>
            <a:r>
              <a:rPr lang="ko-KR" altLang="en-US" dirty="0" err="1" smtClean="0"/>
              <a:t>마틴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카플러스</a:t>
            </a:r>
            <a:r>
              <a:rPr lang="en-US" altLang="ko-KR" dirty="0" smtClean="0"/>
              <a:t>(Martin </a:t>
            </a:r>
            <a:r>
              <a:rPr lang="en-US" altLang="ko-KR" dirty="0" err="1" smtClean="0"/>
              <a:t>Karplus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스탠퍼드대의</a:t>
            </a:r>
            <a:r>
              <a:rPr lang="ko-KR" altLang="en-US" dirty="0" smtClean="0"/>
              <a:t> 마이클 </a:t>
            </a:r>
            <a:r>
              <a:rPr lang="ko-KR" altLang="en-US" dirty="0" err="1" smtClean="0"/>
              <a:t>레빗</a:t>
            </a:r>
            <a:r>
              <a:rPr lang="en-US" altLang="ko-KR" dirty="0" smtClean="0"/>
              <a:t>(Michael </a:t>
            </a:r>
            <a:r>
              <a:rPr lang="en-US" altLang="ko-KR" dirty="0" err="1" smtClean="0"/>
              <a:t>Levit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서던 </a:t>
            </a:r>
            <a:r>
              <a:rPr lang="ko-KR" altLang="en-US" dirty="0" err="1" smtClean="0"/>
              <a:t>캘리포니아대</a:t>
            </a:r>
            <a:r>
              <a:rPr lang="en-US" altLang="ko-KR" dirty="0" smtClean="0"/>
              <a:t>(USC)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Arieh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Warshel</a:t>
            </a:r>
            <a:r>
              <a:rPr lang="en-US" altLang="ko-KR" dirty="0" smtClean="0"/>
              <a:t>)</a:t>
            </a:r>
            <a:r>
              <a:rPr lang="ko-KR" altLang="en-US" dirty="0" smtClean="0"/>
              <a:t>교수는 </a:t>
            </a:r>
            <a:r>
              <a:rPr lang="en-US" altLang="ko-KR" dirty="0" smtClean="0"/>
              <a:t>'</a:t>
            </a:r>
            <a:r>
              <a:rPr lang="ko-KR" altLang="en-US" dirty="0" smtClean="0"/>
              <a:t>다중척도 모델링</a:t>
            </a:r>
            <a:r>
              <a:rPr lang="en-US" altLang="ko-KR" dirty="0" smtClean="0"/>
              <a:t>'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노벨화학상을</a:t>
            </a:r>
            <a:r>
              <a:rPr lang="ko-KR" altLang="en-US" dirty="0" smtClean="0"/>
              <a:t> 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다중 척도 모델링은 단백질의 복잡한 화학반응을 이해하고 이들의 분자 조합을 예측하기 위한 컴퓨터 시뮬레이션으로 컴퓨터를 활용한 분석 연구법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이는 새로운 과학적 발견과 기술의 혁신이 너무도 복잡하여 인간이 다루기에는 한계를 보이기 때문에 점점 컴퓨터를 활용하는 경우가 많아짐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생물정보학</a:t>
            </a:r>
            <a:r>
              <a:rPr lang="en-US" altLang="ko-KR" dirty="0" smtClean="0"/>
              <a:t>(Bioinformatics) </a:t>
            </a:r>
            <a:r>
              <a:rPr lang="ko-KR" altLang="en-US" dirty="0" smtClean="0"/>
              <a:t>분야에서는 컴퓨터과학 기술들을 이용하여 생물학에서 발생하는 문제들을 해결하는 분야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들어 </a:t>
            </a:r>
            <a:r>
              <a:rPr lang="en-US" altLang="ko-KR" dirty="0" smtClean="0"/>
              <a:t>DNA</a:t>
            </a:r>
            <a:r>
              <a:rPr lang="ko-KR" altLang="en-US" dirty="0" smtClean="0"/>
              <a:t>나 유전체 분석에 컴퓨팅 기술을 활용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226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딥</a:t>
            </a:r>
            <a:r>
              <a:rPr lang="ko-KR" altLang="en-US" dirty="0" smtClean="0"/>
              <a:t> 블루</a:t>
            </a:r>
            <a:r>
              <a:rPr lang="en-US" altLang="ko-KR" dirty="0" smtClean="0"/>
              <a:t>(Deep Blue)</a:t>
            </a:r>
            <a:r>
              <a:rPr lang="ko-KR" altLang="en-US" dirty="0" smtClean="0"/>
              <a:t>는 당시 세계 체스 챔피언인 </a:t>
            </a:r>
            <a:r>
              <a:rPr lang="ko-KR" altLang="en-US" dirty="0" err="1" smtClean="0"/>
              <a:t>게리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카스파로브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(Gary Kasparov)</a:t>
            </a:r>
            <a:r>
              <a:rPr lang="ko-KR" altLang="en-US" dirty="0" smtClean="0"/>
              <a:t>에게 승리함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왓슨</a:t>
            </a:r>
            <a:r>
              <a:rPr lang="en-US" altLang="ko-KR" dirty="0" smtClean="0"/>
              <a:t>(Watson)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TV </a:t>
            </a:r>
            <a:r>
              <a:rPr lang="ko-KR" altLang="en-US" dirty="0" smtClean="0"/>
              <a:t>쇼 프로그램인 </a:t>
            </a:r>
            <a:r>
              <a:rPr lang="ko-KR" altLang="en-US" dirty="0" err="1" smtClean="0"/>
              <a:t>저퍼디</a:t>
            </a:r>
            <a:r>
              <a:rPr lang="en-US" altLang="ko-KR" dirty="0" smtClean="0"/>
              <a:t>(Jeopardy)</a:t>
            </a:r>
            <a:r>
              <a:rPr lang="ko-KR" altLang="en-US" dirty="0" smtClean="0"/>
              <a:t>에 출연해 컴퓨터가 상식 수준을 겨루는 경쟁에서 최고의 인간 참가자와 경쟁해 이길 수 있음 보여줌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</a:t>
            </a:r>
            <a:r>
              <a:rPr lang="ko-KR" altLang="en-US" dirty="0" smtClean="0"/>
              <a:t>년에는 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딥마인드가</a:t>
            </a:r>
            <a:r>
              <a:rPr lang="ko-KR" altLang="en-US" dirty="0" smtClean="0"/>
              <a:t> 만든 인공지능 알파고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대한민국의 </a:t>
            </a:r>
            <a:r>
              <a:rPr lang="ko-KR" altLang="en-US" dirty="0" err="1" smtClean="0"/>
              <a:t>이세돌</a:t>
            </a:r>
            <a:r>
              <a:rPr lang="en-US" altLang="ko-KR" dirty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단이 겨뤄 인공지능이 승리함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바둑은 체스보다 훨씬 복잡해서 컴퓨터가 인간을 이기리라고는 생각을 못하고 있었음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또한 </a:t>
            </a:r>
            <a:r>
              <a:rPr lang="ko-KR" altLang="en-US" dirty="0" err="1" smtClean="0"/>
              <a:t>알파고는</a:t>
            </a:r>
            <a:r>
              <a:rPr lang="ko-KR" altLang="en-US" dirty="0" smtClean="0"/>
              <a:t> 최근 온라인 바둑 사이트에 등장해서 세계 </a:t>
            </a:r>
            <a:r>
              <a:rPr lang="ko-KR" altLang="en-US" dirty="0" err="1" smtClean="0"/>
              <a:t>최고수들로부터</a:t>
            </a:r>
            <a:r>
              <a:rPr lang="ko-KR" altLang="en-US" dirty="0" smtClean="0"/>
              <a:t> 승리를 차지하기도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Picture 2" descr="D:\작업완료\소프트웨어와컴퓨팅사고\소프트웨어와컴퓨팅사고_그림파일\1장\그림1-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56" y="4441825"/>
            <a:ext cx="5607048" cy="22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3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소프트웨어의 이해</a:t>
            </a:r>
            <a:endParaRPr lang="en-US" altLang="ko-KR" dirty="0" smtClean="0"/>
          </a:p>
          <a:p>
            <a:r>
              <a:rPr lang="ko-KR" altLang="en-US" dirty="0" smtClean="0"/>
              <a:t>소프트웨어 교육</a:t>
            </a:r>
            <a:endParaRPr lang="en-US" altLang="ko-KR" dirty="0" smtClean="0"/>
          </a:p>
          <a:p>
            <a:r>
              <a:rPr lang="ko-KR" altLang="en-US" dirty="0" smtClean="0"/>
              <a:t>소프트웨어 교육의 필요성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3759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혁명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의 </a:t>
            </a:r>
            <a:r>
              <a:rPr lang="ko-KR" altLang="en-US" dirty="0" err="1"/>
              <a:t>왓슨은</a:t>
            </a:r>
            <a:r>
              <a:rPr lang="ko-KR" altLang="en-US" dirty="0"/>
              <a:t> </a:t>
            </a:r>
            <a:r>
              <a:rPr lang="ko-KR" altLang="en-US" dirty="0" err="1"/>
              <a:t>암진단</a:t>
            </a:r>
            <a:r>
              <a:rPr lang="ko-KR" altLang="en-US" dirty="0"/>
              <a:t> 정확도가 </a:t>
            </a:r>
            <a:r>
              <a:rPr lang="en-US" altLang="ko-KR" dirty="0"/>
              <a:t>96%</a:t>
            </a:r>
            <a:r>
              <a:rPr lang="ko-KR" altLang="en-US" dirty="0"/>
              <a:t>로 전문의보다 높다는 평가를 받고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또한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에서는 레스토랑 요리사를 대체할 인공지능 </a:t>
            </a:r>
            <a:r>
              <a:rPr lang="en-US" altLang="ko-KR" dirty="0" smtClean="0"/>
              <a:t>"Chef Watson"</a:t>
            </a:r>
            <a:r>
              <a:rPr lang="ko-KR" altLang="en-US" dirty="0" smtClean="0"/>
              <a:t>을 개발하기도 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ChefWatson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서빙까지</a:t>
            </a:r>
            <a:r>
              <a:rPr lang="ko-KR" altLang="en-US" dirty="0" smtClean="0"/>
              <a:t> 가능</a:t>
            </a:r>
            <a:endParaRPr lang="en-US" altLang="ko-KR" dirty="0"/>
          </a:p>
          <a:p>
            <a:pPr lvl="1"/>
            <a:r>
              <a:rPr lang="ko-KR" altLang="en-US" dirty="0"/>
              <a:t>미국 경제잡지</a:t>
            </a:r>
            <a:r>
              <a:rPr lang="en-US" altLang="ko-KR" dirty="0"/>
              <a:t> </a:t>
            </a:r>
            <a:r>
              <a:rPr lang="ko-KR" altLang="en-US" dirty="0" err="1"/>
              <a:t>포브스에서는</a:t>
            </a:r>
            <a:r>
              <a:rPr lang="ko-KR" altLang="en-US" dirty="0"/>
              <a:t> 매일 수십 건의 주식시황 기사를 소프트웨어가 작성</a:t>
            </a:r>
            <a:endParaRPr lang="en-US" altLang="ko-KR" dirty="0"/>
          </a:p>
          <a:p>
            <a:pPr lvl="1"/>
            <a:r>
              <a:rPr lang="ko-KR" altLang="en-US" dirty="0" err="1"/>
              <a:t>팔란티르</a:t>
            </a:r>
            <a:r>
              <a:rPr lang="en-US" altLang="ko-KR" dirty="0"/>
              <a:t>(</a:t>
            </a:r>
            <a:r>
              <a:rPr lang="en-US" altLang="ko-KR" dirty="0" err="1"/>
              <a:t>Palantir</a:t>
            </a:r>
            <a:r>
              <a:rPr lang="en-US" altLang="ko-KR" dirty="0"/>
              <a:t>)</a:t>
            </a:r>
            <a:r>
              <a:rPr lang="ko-KR" altLang="en-US" dirty="0"/>
              <a:t>사는 </a:t>
            </a:r>
            <a:r>
              <a:rPr lang="ko-KR" altLang="en-US" dirty="0" smtClean="0"/>
              <a:t>범죄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 등 다양한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시각적 </a:t>
            </a:r>
            <a:r>
              <a:rPr lang="ko-KR" altLang="en-US" dirty="0"/>
              <a:t>가시화</a:t>
            </a:r>
            <a:r>
              <a:rPr lang="en-US" altLang="ko-KR" dirty="0"/>
              <a:t>(visualization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해주면 이를 사람들이 분석하고 활용해서 범죄 예방이나 재난 대응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전염병 대응 등에 사용할 수 있는 시스템을 개발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5" y="4361686"/>
            <a:ext cx="553437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작업완료\소프트웨어와컴퓨팅사고\소프트웨어와컴퓨팅사고_그림파일\1장\그림1-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4361686"/>
            <a:ext cx="47434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8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소프트웨어의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고속도로 교통안내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고속도로 교통상황’이란 </a:t>
            </a:r>
            <a:r>
              <a:rPr lang="ko-KR" altLang="en-US" dirty="0" err="1"/>
              <a:t>앱</a:t>
            </a:r>
            <a:r>
              <a:rPr lang="en-US" altLang="ko-KR" dirty="0"/>
              <a:t>(App)</a:t>
            </a:r>
            <a:endParaRPr lang="ko-KR" altLang="en-US" dirty="0"/>
          </a:p>
          <a:p>
            <a:pPr lvl="1"/>
            <a:r>
              <a:rPr lang="en-US" altLang="ko-KR" dirty="0"/>
              <a:t>CCTV</a:t>
            </a:r>
            <a:r>
              <a:rPr lang="ko-KR" altLang="en-US" dirty="0"/>
              <a:t>를 통해 실시간으로 교통상황 점검</a:t>
            </a:r>
            <a:r>
              <a:rPr lang="en-US" altLang="ko-KR" dirty="0"/>
              <a:t>, </a:t>
            </a:r>
            <a:r>
              <a:rPr lang="ko-KR" altLang="en-US" dirty="0"/>
              <a:t>지하철 </a:t>
            </a:r>
            <a:r>
              <a:rPr lang="ko-KR" altLang="en-US" dirty="0" err="1"/>
              <a:t>앱도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구간 통과에 걸리는 시간과 목적지 경로 안내</a:t>
            </a:r>
          </a:p>
          <a:p>
            <a:r>
              <a:rPr lang="ko-KR" altLang="en-US" dirty="0"/>
              <a:t>지도 </a:t>
            </a:r>
            <a:r>
              <a:rPr lang="ko-KR" altLang="en-US" dirty="0" err="1"/>
              <a:t>앱을</a:t>
            </a:r>
            <a:r>
              <a:rPr lang="ko-KR" altLang="en-US" dirty="0"/>
              <a:t> 통한 어떤 위치에 대한 자세한 지도 안내</a:t>
            </a:r>
            <a:endParaRPr lang="en-US" altLang="ko-KR" dirty="0"/>
          </a:p>
          <a:p>
            <a:r>
              <a:rPr lang="ko-KR" altLang="en-US" dirty="0" smtClean="0"/>
              <a:t>날씨 </a:t>
            </a:r>
            <a:r>
              <a:rPr lang="ko-KR" altLang="en-US" dirty="0" err="1"/>
              <a:t>앱을</a:t>
            </a:r>
            <a:r>
              <a:rPr lang="ko-KR" altLang="en-US" dirty="0"/>
              <a:t> 통한 날씨 정보 검색 및 안내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96" y="4290225"/>
            <a:ext cx="3633788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작업완료\소프트웨어와컴퓨팅사고\소프트웨어와컴퓨팅사고_그림파일\1장\그림1-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80" y="3887000"/>
            <a:ext cx="18923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작업완료\소프트웨어와컴퓨팅사고\소프트웨어와컴퓨팅사고_그림파일\1장\그림1-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720" y="3887000"/>
            <a:ext cx="17827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18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음성정보를 추출한 음성인식</a:t>
            </a:r>
            <a:r>
              <a:rPr lang="en-US" altLang="ko-KR" dirty="0"/>
              <a:t>(voice recognition) </a:t>
            </a:r>
            <a:r>
              <a:rPr lang="ko-KR" altLang="en-US" dirty="0"/>
              <a:t>소프트웨어</a:t>
            </a:r>
          </a:p>
          <a:p>
            <a:r>
              <a:rPr lang="ko-KR" altLang="en-US" dirty="0"/>
              <a:t>컴퓨터상에서 옷과 색상을 결합시키는 가상착의 소프트웨어</a:t>
            </a:r>
          </a:p>
          <a:p>
            <a:r>
              <a:rPr lang="ko-KR" altLang="en-US" dirty="0" err="1"/>
              <a:t>스마트폰에서</a:t>
            </a:r>
            <a:r>
              <a:rPr lang="ko-KR" altLang="en-US" dirty="0"/>
              <a:t> 활용할 수 있는 유료 또는 무료 </a:t>
            </a:r>
            <a:r>
              <a:rPr lang="ko-KR" altLang="en-US" dirty="0" err="1"/>
              <a:t>앱이</a:t>
            </a:r>
            <a:r>
              <a:rPr lang="ko-KR" altLang="en-US" dirty="0"/>
              <a:t> </a:t>
            </a:r>
            <a:r>
              <a:rPr lang="ko-KR" altLang="en-US" dirty="0" err="1"/>
              <a:t>주목받음</a:t>
            </a:r>
            <a:endParaRPr lang="ko-KR" altLang="en-US" dirty="0"/>
          </a:p>
          <a:p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스포츠</a:t>
            </a:r>
            <a:r>
              <a:rPr lang="en-US" altLang="ko-KR" dirty="0"/>
              <a:t>, </a:t>
            </a:r>
            <a:r>
              <a:rPr lang="ko-KR" altLang="en-US" dirty="0" err="1"/>
              <a:t>맛집</a:t>
            </a:r>
            <a:r>
              <a:rPr lang="en-US" altLang="ko-KR" dirty="0"/>
              <a:t>, </a:t>
            </a:r>
            <a:r>
              <a:rPr lang="ko-KR" altLang="en-US" dirty="0"/>
              <a:t>날씨 등 수많은 </a:t>
            </a:r>
            <a:r>
              <a:rPr lang="ko-KR" altLang="en-US" dirty="0" err="1"/>
              <a:t>앱들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275201"/>
            <a:ext cx="4050535" cy="34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1장\그림1-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78" y="3232208"/>
            <a:ext cx="4543632" cy="352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50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앱만</a:t>
            </a:r>
            <a:r>
              <a:rPr lang="ko-KR" altLang="en-US" dirty="0" smtClean="0"/>
              <a:t> 있는 것이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이미 흔하게 쓰고 있는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오피스 등과 같은 다양한 개인용 컴퓨터 응용 소프트웨어</a:t>
            </a:r>
            <a:endParaRPr lang="en-US" altLang="ko-KR" dirty="0" smtClean="0"/>
          </a:p>
          <a:p>
            <a:r>
              <a:rPr lang="ko-KR" altLang="en-US" dirty="0" smtClean="0"/>
              <a:t>자동차</a:t>
            </a:r>
            <a:r>
              <a:rPr lang="en-US" altLang="ko-KR" dirty="0" smtClean="0"/>
              <a:t>, MP3 </a:t>
            </a:r>
            <a:r>
              <a:rPr lang="ko-KR" altLang="en-US" dirty="0" smtClean="0"/>
              <a:t>플레이어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콘솔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아마존 에코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셋탑</a:t>
            </a:r>
            <a:r>
              <a:rPr lang="ko-KR" altLang="en-US" dirty="0" smtClean="0"/>
              <a:t> 박스 등과 같은 기기에 들어있는 특화된 소프트웨어 등도 있음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Xbox One S 1TB Bundle De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84" y="3527790"/>
            <a:ext cx="4398216" cy="24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station-4-slim-vertical-product-shot-01-us-07sep16 (900×84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274" y="3374690"/>
            <a:ext cx="2922186" cy="27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-na.ssl-images-amazon.com/images/I/610sfktPLuL._SL10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24" y="3127002"/>
            <a:ext cx="3219823" cy="32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8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소프트웨어 중심사회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 중심사회</a:t>
            </a:r>
            <a:endParaRPr lang="en-US" altLang="ko-KR" dirty="0" smtClean="0"/>
          </a:p>
          <a:p>
            <a:pPr lvl="1"/>
            <a:r>
              <a:rPr lang="ko-KR" altLang="en-US" dirty="0"/>
              <a:t>소프트웨어가 혁신을 통하여 가치창출과 </a:t>
            </a:r>
            <a:r>
              <a:rPr lang="ko-KR" altLang="en-US" dirty="0" smtClean="0"/>
              <a:t>개인의 삶의 </a:t>
            </a:r>
            <a:r>
              <a:rPr lang="ko-KR" altLang="en-US" dirty="0"/>
              <a:t>질을 향상</a:t>
            </a:r>
          </a:p>
          <a:p>
            <a:pPr lvl="1"/>
            <a:r>
              <a:rPr lang="ko-KR" altLang="en-US" dirty="0"/>
              <a:t>아이디어와 상상력을 소프트웨어를 통해 실현</a:t>
            </a:r>
          </a:p>
          <a:p>
            <a:pPr lvl="1"/>
            <a:r>
              <a:rPr lang="ko-KR" altLang="en-US" dirty="0"/>
              <a:t>소프트웨어로 문제점을 효율적으로 해결하는 사회</a:t>
            </a:r>
          </a:p>
          <a:p>
            <a:pPr lvl="1"/>
            <a:r>
              <a:rPr lang="ko-KR" altLang="en-US" dirty="0"/>
              <a:t>기업과 국가의 경쟁력이 지속적으로 높아지는 세상</a:t>
            </a:r>
          </a:p>
          <a:p>
            <a:pPr lvl="1"/>
            <a:r>
              <a:rPr lang="ko-KR" altLang="en-US" dirty="0"/>
              <a:t>소프트웨어를 통하여 창의적 문화가 일상화되는 </a:t>
            </a:r>
            <a:r>
              <a:rPr lang="ko-KR" altLang="en-US" dirty="0" smtClean="0"/>
              <a:t>사회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미래부</a:t>
            </a:r>
            <a:r>
              <a:rPr lang="ko-KR" altLang="en-US" dirty="0" smtClean="0"/>
              <a:t> 소프트웨어 중심사회 동영상 </a:t>
            </a:r>
            <a:r>
              <a:rPr lang="en-US" altLang="ko-KR" dirty="0" smtClean="0"/>
              <a:t>(2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://www.youtube.com/watch?v=YN0ZIMCfII8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Picture 2" descr="D:\작업완료\소프트웨어와컴퓨팅사고\소프트웨어와컴퓨팅사고_그림파일\1장\그림1-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8"/>
          <a:stretch/>
        </p:blipFill>
        <p:spPr bwMode="auto">
          <a:xfrm>
            <a:off x="7362335" y="3626830"/>
            <a:ext cx="4620096" cy="32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48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중심사회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354" y="1268413"/>
            <a:ext cx="5563518" cy="4862512"/>
          </a:xfrm>
        </p:spPr>
        <p:txBody>
          <a:bodyPr/>
          <a:lstStyle/>
          <a:p>
            <a:r>
              <a:rPr lang="ko-KR" altLang="en-US" dirty="0" smtClean="0"/>
              <a:t>소프트웨어 중심사회 프로젝트</a:t>
            </a:r>
            <a:endParaRPr lang="en-US" altLang="ko-KR" dirty="0" smtClean="0"/>
          </a:p>
          <a:p>
            <a:pPr lvl="1"/>
            <a:r>
              <a:rPr lang="en-US" altLang="ko-KR" dirty="0"/>
              <a:t>2014</a:t>
            </a:r>
            <a:r>
              <a:rPr lang="ko-KR" altLang="en-US" dirty="0"/>
              <a:t>년에 발표된 </a:t>
            </a:r>
            <a:r>
              <a:rPr lang="ko-KR" altLang="en-US" dirty="0" err="1"/>
              <a:t>범정부적인</a:t>
            </a:r>
            <a:r>
              <a:rPr lang="ko-KR" altLang="en-US" dirty="0"/>
              <a:t> 소프트웨어 개발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(</a:t>
            </a:r>
            <a:r>
              <a:rPr lang="ko-KR" altLang="en-US" dirty="0" err="1"/>
              <a:t>미래창조과학부</a:t>
            </a:r>
            <a:r>
              <a:rPr lang="en-US" altLang="ko-KR" dirty="0"/>
              <a:t>, </a:t>
            </a:r>
            <a:r>
              <a:rPr lang="ko-KR" altLang="en-US" dirty="0"/>
              <a:t>교육부</a:t>
            </a:r>
            <a:r>
              <a:rPr lang="en-US" altLang="ko-KR" dirty="0"/>
              <a:t>, </a:t>
            </a:r>
            <a:r>
              <a:rPr lang="ko-KR" altLang="en-US" dirty="0"/>
              <a:t>산업통상자원부</a:t>
            </a:r>
            <a:r>
              <a:rPr lang="en-US" altLang="ko-KR" dirty="0"/>
              <a:t>, </a:t>
            </a:r>
            <a:r>
              <a:rPr lang="ko-KR" altLang="en-US" dirty="0"/>
              <a:t>문화체육관광부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소프트웨어 발전 및 교육과 관련된 총체적인 내용</a:t>
            </a:r>
          </a:p>
          <a:p>
            <a:pPr lvl="1"/>
            <a:r>
              <a:rPr lang="ko-KR" altLang="en-US" dirty="0"/>
              <a:t>주목적은 경제 활성화와 </a:t>
            </a:r>
            <a:r>
              <a:rPr lang="ko-KR" altLang="en-US" dirty="0" err="1"/>
              <a:t>초중고생의</a:t>
            </a:r>
            <a:r>
              <a:rPr lang="ko-KR" altLang="en-US" dirty="0"/>
              <a:t> 소프트웨어 교육 강화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71" y="1424356"/>
            <a:ext cx="6156913" cy="50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중심사회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68413"/>
            <a:ext cx="4722564" cy="4862512"/>
          </a:xfrm>
        </p:spPr>
        <p:txBody>
          <a:bodyPr/>
          <a:lstStyle/>
          <a:p>
            <a:r>
              <a:rPr lang="ko-KR" altLang="en-US" dirty="0"/>
              <a:t>소프트웨어 중심사회 추진전략의 주요 내용</a:t>
            </a:r>
          </a:p>
          <a:p>
            <a:pPr lvl="1" latinLnBrk="0"/>
            <a:r>
              <a:rPr lang="ko-KR" altLang="en-US" dirty="0"/>
              <a:t>청소년들이 소프트웨어를 배울 수 있는 기회 대폭 확대</a:t>
            </a:r>
          </a:p>
          <a:p>
            <a:pPr lvl="1" latinLnBrk="0"/>
            <a:r>
              <a:rPr lang="ko-KR" altLang="en-US" dirty="0"/>
              <a:t>모든 대학에 실전적 소프트웨어 교육을 대폭 확대</a:t>
            </a:r>
            <a:endParaRPr lang="en-US" altLang="ko-KR" dirty="0"/>
          </a:p>
          <a:p>
            <a:pPr lvl="1" latinLnBrk="0"/>
            <a:r>
              <a:rPr lang="ko-KR" altLang="en-US" dirty="0"/>
              <a:t>정부는 소프트웨어 기반의 새로운 미래성장 동력 창출 지원</a:t>
            </a:r>
          </a:p>
          <a:p>
            <a:pPr lvl="1" latinLnBrk="0"/>
            <a:r>
              <a:rPr lang="ko-KR" altLang="en-US" dirty="0"/>
              <a:t>소프트웨어로 제조업의 고부가가치화를 촉진</a:t>
            </a:r>
          </a:p>
          <a:p>
            <a:pPr lvl="1" latinLnBrk="0"/>
            <a:r>
              <a:rPr lang="en-US" altLang="ko-KR" dirty="0"/>
              <a:t>SW </a:t>
            </a:r>
            <a:r>
              <a:rPr lang="ko-KR" altLang="en-US" dirty="0"/>
              <a:t>불법 복제 비율을 </a:t>
            </a:r>
            <a:r>
              <a:rPr lang="en-US" altLang="ko-KR" dirty="0"/>
              <a:t>2020</a:t>
            </a:r>
            <a:r>
              <a:rPr lang="ko-KR" altLang="en-US" dirty="0"/>
              <a:t>년까지 선진국 수준으로 낮춤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1333" y="1349065"/>
            <a:ext cx="6625939" cy="432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57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개발의 필요성과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최근 소프트웨어가 대부분의 산업에 폭넓게 활용되고 있음</a:t>
            </a:r>
          </a:p>
          <a:p>
            <a:pPr marL="0" indent="0">
              <a:buNone/>
            </a:pPr>
            <a:r>
              <a:rPr lang="en-US" altLang="ko-KR" dirty="0"/>
              <a:t>    (</a:t>
            </a:r>
            <a:r>
              <a:rPr lang="ko-KR" altLang="en-US" dirty="0" err="1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의료 기기</a:t>
            </a:r>
            <a:r>
              <a:rPr lang="en-US" altLang="ko-KR" dirty="0"/>
              <a:t>, </a:t>
            </a:r>
            <a:r>
              <a:rPr lang="ko-KR" altLang="en-US" dirty="0"/>
              <a:t>자동차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소프트웨어는 제품의 부가가치를 향상시키는 핵심요소</a:t>
            </a:r>
          </a:p>
          <a:p>
            <a:pPr marL="0" indent="0">
              <a:buNone/>
            </a:pPr>
            <a:r>
              <a:rPr lang="en-US" altLang="ko-KR" dirty="0"/>
              <a:t>    SW </a:t>
            </a:r>
            <a:r>
              <a:rPr lang="ko-KR" altLang="en-US" dirty="0"/>
              <a:t>비중이 가전제품 개발 원가의 </a:t>
            </a:r>
            <a:r>
              <a:rPr lang="en-US" altLang="ko-KR" dirty="0"/>
              <a:t>53.7%, </a:t>
            </a:r>
            <a:r>
              <a:rPr lang="ko-KR" altLang="en-US" dirty="0"/>
              <a:t>의료장비 </a:t>
            </a:r>
            <a:r>
              <a:rPr lang="en-US" altLang="ko-KR" dirty="0"/>
              <a:t>45.5%</a:t>
            </a:r>
          </a:p>
          <a:p>
            <a:r>
              <a:rPr lang="ko-KR" altLang="en-US" dirty="0"/>
              <a:t>세계시장을 선도하는 혁신 제품에는 첨단 소프트웨어가 필수적</a:t>
            </a:r>
          </a:p>
          <a:p>
            <a:pPr marL="0" indent="0">
              <a:buNone/>
            </a:pPr>
            <a:r>
              <a:rPr lang="en-US" altLang="ko-KR" dirty="0"/>
              <a:t>    (</a:t>
            </a:r>
            <a:r>
              <a:rPr lang="ko-KR" altLang="en-US" dirty="0" err="1"/>
              <a:t>구글의</a:t>
            </a:r>
            <a:r>
              <a:rPr lang="ko-KR" altLang="en-US" dirty="0"/>
              <a:t> 무인자동차</a:t>
            </a:r>
            <a:r>
              <a:rPr lang="en-US" altLang="ko-KR" dirty="0"/>
              <a:t>, </a:t>
            </a:r>
            <a:r>
              <a:rPr lang="ko-KR" altLang="en-US" dirty="0" err="1"/>
              <a:t>혼다의</a:t>
            </a:r>
            <a:r>
              <a:rPr lang="ko-KR" altLang="en-US" dirty="0"/>
              <a:t> 인공지능 로봇 </a:t>
            </a:r>
            <a:r>
              <a:rPr lang="ko-KR" altLang="en-US" dirty="0" err="1"/>
              <a:t>휴머노이드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고용효과가 높으며</a:t>
            </a:r>
            <a:r>
              <a:rPr lang="en-US" altLang="ko-KR" dirty="0"/>
              <a:t>, lock-in </a:t>
            </a:r>
            <a:r>
              <a:rPr lang="ko-KR" altLang="en-US" dirty="0"/>
              <a:t>현상을 가지고 있음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     * lock-in </a:t>
            </a:r>
            <a:r>
              <a:rPr lang="ko-KR" altLang="en-US" sz="2000" dirty="0"/>
              <a:t>현상 </a:t>
            </a:r>
            <a:r>
              <a:rPr lang="en-US" altLang="ko-KR" sz="2000" dirty="0"/>
              <a:t>: </a:t>
            </a:r>
            <a:r>
              <a:rPr lang="ko-KR" altLang="en-US" sz="2000" dirty="0"/>
              <a:t>고객이 선도 제품에 높은 충성도</a:t>
            </a:r>
            <a:r>
              <a:rPr lang="en-US" altLang="ko-KR" sz="2000" dirty="0"/>
              <a:t>(loyalty)</a:t>
            </a:r>
            <a:r>
              <a:rPr lang="ko-KR" altLang="en-US" sz="2000" dirty="0"/>
              <a:t>를 보이며 추후에도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                    처음 쓰던 좋은 제품 및 서비스를 계속 이용하는 것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08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중심사회와 사회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최근의 직업 변화</a:t>
            </a:r>
            <a:endParaRPr lang="en-US" altLang="ko-KR" dirty="0" smtClean="0"/>
          </a:p>
          <a:p>
            <a:pPr lvl="1"/>
            <a:r>
              <a:rPr lang="ko-KR" altLang="en-US" dirty="0"/>
              <a:t>자동차 엔지니어들도 소프트웨어 패키지로 정비하거나 </a:t>
            </a:r>
            <a:r>
              <a:rPr lang="ko-KR" altLang="en-US" dirty="0" smtClean="0"/>
              <a:t>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엄청난 </a:t>
            </a:r>
            <a:r>
              <a:rPr lang="ko-KR" altLang="en-US" dirty="0"/>
              <a:t>정보를 바탕</a:t>
            </a:r>
            <a:r>
              <a:rPr lang="en-US" altLang="ko-KR" dirty="0"/>
              <a:t>, </a:t>
            </a:r>
            <a:r>
              <a:rPr lang="ko-KR" altLang="en-US" dirty="0"/>
              <a:t>소프트웨어가 금융상품도 만들어 출시</a:t>
            </a:r>
            <a:endParaRPr lang="en-US" altLang="ko-KR" dirty="0"/>
          </a:p>
          <a:p>
            <a:pPr lvl="1"/>
            <a:r>
              <a:rPr lang="en-US" altLang="ko-KR" dirty="0" smtClean="0"/>
              <a:t>Oxford </a:t>
            </a:r>
            <a:r>
              <a:rPr lang="ko-KR" altLang="en-US" dirty="0"/>
              <a:t>연구팀 인공지능의 발달로 </a:t>
            </a:r>
            <a:r>
              <a:rPr lang="ko-KR" altLang="en-US" dirty="0" err="1"/>
              <a:t>직업군의</a:t>
            </a:r>
            <a:r>
              <a:rPr lang="ko-KR" altLang="en-US" dirty="0"/>
              <a:t> 큰 변화 예상</a:t>
            </a:r>
          </a:p>
          <a:p>
            <a:pPr lvl="1">
              <a:buNone/>
            </a:pPr>
            <a:r>
              <a:rPr lang="en-US" altLang="ko-KR" dirty="0"/>
              <a:t>     20</a:t>
            </a:r>
            <a:r>
              <a:rPr lang="ko-KR" altLang="en-US" dirty="0"/>
              <a:t>년 내에 현재의 직업 중 </a:t>
            </a:r>
            <a:r>
              <a:rPr lang="en-US" altLang="ko-KR" dirty="0"/>
              <a:t>47%</a:t>
            </a:r>
            <a:r>
              <a:rPr lang="ko-KR" altLang="en-US" dirty="0"/>
              <a:t>가 사라질 것이라고 전망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 err="1"/>
              <a:t>텔레마케터</a:t>
            </a:r>
            <a:r>
              <a:rPr lang="en-US" altLang="ko-KR" dirty="0"/>
              <a:t>, </a:t>
            </a:r>
            <a:r>
              <a:rPr lang="ko-KR" altLang="en-US" dirty="0"/>
              <a:t>운동경기 심판</a:t>
            </a:r>
            <a:r>
              <a:rPr lang="en-US" altLang="ko-KR" dirty="0"/>
              <a:t>, </a:t>
            </a:r>
            <a:r>
              <a:rPr lang="ko-KR" altLang="en-US" dirty="0"/>
              <a:t>물류 직원 등은 </a:t>
            </a:r>
            <a:r>
              <a:rPr lang="en-US" altLang="ko-KR" dirty="0"/>
              <a:t>99% </a:t>
            </a:r>
            <a:r>
              <a:rPr lang="ko-KR" altLang="en-US" dirty="0"/>
              <a:t>대체 예상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전화교환원</a:t>
            </a:r>
            <a:r>
              <a:rPr lang="en-US" altLang="ko-KR" dirty="0"/>
              <a:t>, </a:t>
            </a:r>
            <a:r>
              <a:rPr lang="ko-KR" altLang="en-US" dirty="0"/>
              <a:t>교통 감시요원</a:t>
            </a:r>
            <a:r>
              <a:rPr lang="en-US" altLang="ko-KR" dirty="0"/>
              <a:t>, </a:t>
            </a:r>
            <a:r>
              <a:rPr lang="ko-KR" altLang="en-US" dirty="0"/>
              <a:t>주차요원 등도 없어질 가능성 </a:t>
            </a:r>
            <a:r>
              <a:rPr lang="ko-KR" altLang="en-US" dirty="0" smtClean="0"/>
              <a:t>큼</a:t>
            </a:r>
            <a:endParaRPr lang="en-US" altLang="ko-KR" dirty="0" smtClean="0"/>
          </a:p>
          <a:p>
            <a:pPr lvl="1"/>
            <a:r>
              <a:rPr lang="ko-KR" altLang="en-US" dirty="0"/>
              <a:t>그 외 여러 직업들도 축소 또는 사라질 가능성이 매우 크다고 </a:t>
            </a:r>
            <a:r>
              <a:rPr lang="ko-KR" altLang="en-US" dirty="0" smtClean="0"/>
              <a:t>전망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로봇이 대체하는 또 다른 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인공지능 </a:t>
            </a:r>
            <a:r>
              <a:rPr lang="ko-KR" altLang="en-US" dirty="0"/>
              <a:t>로봇이 피자를 만드는 데 참여</a:t>
            </a:r>
            <a:endParaRPr lang="en-US" altLang="ko-KR" dirty="0"/>
          </a:p>
          <a:p>
            <a:pPr lvl="1"/>
            <a:r>
              <a:rPr lang="ko-KR" altLang="en-US" dirty="0"/>
              <a:t>로봇이 지루하고 반복적이면서 위험한 일을 인간 대신 수행</a:t>
            </a:r>
          </a:p>
          <a:p>
            <a:pPr lvl="1"/>
            <a:r>
              <a:rPr lang="ko-KR" altLang="en-US" dirty="0" smtClean="0"/>
              <a:t>미국의 </a:t>
            </a:r>
            <a:r>
              <a:rPr lang="ko-KR" altLang="en-US" dirty="0"/>
              <a:t>‘줌 피자</a:t>
            </a:r>
            <a:r>
              <a:rPr lang="en-US" altLang="ko-KR" dirty="0"/>
              <a:t>(</a:t>
            </a:r>
            <a:r>
              <a:rPr lang="en-US" altLang="ko-KR" dirty="0" err="1"/>
              <a:t>Zume</a:t>
            </a:r>
            <a:r>
              <a:rPr lang="en-US" altLang="ko-KR" dirty="0"/>
              <a:t> pizza)’</a:t>
            </a:r>
            <a:r>
              <a:rPr lang="ko-KR" altLang="en-US" dirty="0"/>
              <a:t>란</a:t>
            </a:r>
            <a:r>
              <a:rPr lang="en-US" altLang="ko-KR" dirty="0"/>
              <a:t> </a:t>
            </a:r>
            <a:r>
              <a:rPr lang="ko-KR" altLang="en-US" dirty="0"/>
              <a:t>피자 회사가 인기</a:t>
            </a:r>
          </a:p>
          <a:p>
            <a:pPr lvl="1"/>
            <a:r>
              <a:rPr lang="ko-KR" altLang="en-US" dirty="0"/>
              <a:t>피자 가게에서 로봇과 사람이 일단 </a:t>
            </a:r>
            <a:r>
              <a:rPr lang="en-US" altLang="ko-KR" dirty="0"/>
              <a:t>1</a:t>
            </a:r>
            <a:r>
              <a:rPr lang="ko-KR" altLang="en-US" dirty="0"/>
              <a:t>차로 가공한 후 배송</a:t>
            </a:r>
          </a:p>
          <a:p>
            <a:pPr lvl="1"/>
            <a:r>
              <a:rPr lang="ko-KR" altLang="en-US" dirty="0"/>
              <a:t>배달 차에서 오븐으로 고객의 집 앞에서 피자 완성 후 배달</a:t>
            </a:r>
            <a:endParaRPr lang="en-US" altLang="ko-KR" dirty="0"/>
          </a:p>
          <a:p>
            <a:pPr>
              <a:buNone/>
            </a:pPr>
            <a:r>
              <a:rPr lang="ko-KR" altLang="en-US" dirty="0"/>
              <a:t> </a:t>
            </a:r>
          </a:p>
          <a:p>
            <a:pPr lvl="1"/>
            <a:endParaRPr lang="ko-KR" altLang="en-US" dirty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117" y="4987390"/>
            <a:ext cx="3680554" cy="15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41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중심사회와 사회 변화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변화하는 직업에 대한 대처</a:t>
            </a:r>
            <a:endParaRPr lang="en-US" altLang="ko-KR" dirty="0" smtClean="0"/>
          </a:p>
          <a:p>
            <a:pPr lvl="1"/>
            <a:r>
              <a:rPr lang="ko-KR" altLang="en-US" dirty="0"/>
              <a:t>그 외 다양한 </a:t>
            </a:r>
            <a:r>
              <a:rPr lang="ko-KR" altLang="en-US" dirty="0" err="1"/>
              <a:t>직업군들이</a:t>
            </a:r>
            <a:r>
              <a:rPr lang="ko-KR" altLang="en-US" dirty="0"/>
              <a:t> 영향을 받을 것으로 전망됨 </a:t>
            </a:r>
          </a:p>
          <a:p>
            <a:pPr lvl="1"/>
            <a:r>
              <a:rPr lang="ko-KR" altLang="en-US" dirty="0"/>
              <a:t>기존의 직업들 대신 소프트웨어 관련 새로운 직업들이 생성 </a:t>
            </a:r>
          </a:p>
          <a:p>
            <a:pPr lvl="1"/>
            <a:r>
              <a:rPr lang="ko-KR" altLang="en-US" dirty="0"/>
              <a:t>새롭게 전개되는 소프트웨어 흐름에의 적응은 필수적임</a:t>
            </a:r>
          </a:p>
          <a:p>
            <a:pPr lvl="1"/>
            <a:r>
              <a:rPr lang="ko-KR" altLang="en-US" dirty="0"/>
              <a:t>소프트웨어 관련 지식을 익히고 대세를 앞서가는 통찰력 확보</a:t>
            </a:r>
          </a:p>
          <a:p>
            <a:pPr lvl="1"/>
            <a:r>
              <a:rPr lang="ko-KR" altLang="en-US" dirty="0" smtClean="0"/>
              <a:t>최근에 나오는 단어 중에 </a:t>
            </a:r>
            <a:r>
              <a:rPr lang="en-US" altLang="ko-KR" dirty="0" smtClean="0"/>
              <a:t>"</a:t>
            </a:r>
            <a:r>
              <a:rPr lang="ko-KR" altLang="en-US" dirty="0" smtClean="0"/>
              <a:t>대화형 프로그래머</a:t>
            </a:r>
            <a:r>
              <a:rPr lang="en-US" altLang="ko-KR" dirty="0" smtClean="0"/>
              <a:t>"</a:t>
            </a:r>
            <a:r>
              <a:rPr lang="ko-KR" altLang="en-US" dirty="0" smtClean="0"/>
              <a:t>가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대화형 프로그래머란 실제 프로그래밍을 직업으로 하지 않더라도 직장에서 </a:t>
            </a:r>
            <a:r>
              <a:rPr lang="en-US" altLang="ko-KR" dirty="0" smtClean="0"/>
              <a:t>IT</a:t>
            </a:r>
            <a:r>
              <a:rPr lang="ko-KR" altLang="en-US" dirty="0" smtClean="0"/>
              <a:t>관련 종사자들과 일을 같이 하기 위해 프로그래밍을 배우는 사람들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56" y="4173619"/>
            <a:ext cx="2776946" cy="268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20160718003100_0.jpg (500×5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772" y="4175024"/>
            <a:ext cx="2666084" cy="26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89305" y="4647173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잡코리아와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알바몬</a:t>
            </a:r>
            <a:r>
              <a:rPr lang="ko-KR" altLang="en-US" dirty="0" smtClean="0"/>
              <a:t> 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5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소프트웨어와 </a:t>
            </a:r>
            <a:r>
              <a:rPr lang="ko-KR" altLang="en-US" dirty="0"/>
              <a:t>하드웨어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소프트웨어란 ‘컴퓨터 프로그램과 그와 관련된 문서들’</a:t>
            </a:r>
          </a:p>
          <a:p>
            <a:r>
              <a:rPr lang="ko-KR" altLang="en-US" dirty="0"/>
              <a:t>소프트웨어는 컴퓨터를 작동하게 만드는 논리적 바탕을 제공</a:t>
            </a:r>
          </a:p>
          <a:p>
            <a:r>
              <a:rPr lang="ko-KR" altLang="en-US" dirty="0"/>
              <a:t>컴퓨터 자체인 하드웨어</a:t>
            </a:r>
            <a:r>
              <a:rPr lang="en-US" altLang="ko-KR" dirty="0"/>
              <a:t>(Hardware: H/W)</a:t>
            </a:r>
            <a:r>
              <a:rPr lang="ko-KR" altLang="en-US" dirty="0"/>
              <a:t>에 대응하는 개념</a:t>
            </a:r>
          </a:p>
          <a:p>
            <a:r>
              <a:rPr lang="ko-KR" altLang="en-US" dirty="0"/>
              <a:t>하드웨어를 활용하는 프로그램이나 이에 따르는 기술</a:t>
            </a:r>
          </a:p>
          <a:p>
            <a:r>
              <a:rPr lang="ko-KR" altLang="en-US" dirty="0"/>
              <a:t>사람을 움직이는 두뇌 지식에 해당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9404" y="3607099"/>
            <a:ext cx="6912580" cy="304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487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소프트웨어의 중요성과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소프트웨어의 중요성</a:t>
            </a:r>
            <a:endParaRPr lang="en-US" altLang="ko-KR" dirty="0" smtClean="0"/>
          </a:p>
          <a:p>
            <a:pPr lvl="1"/>
            <a:r>
              <a:rPr lang="ko-KR" altLang="en-US" dirty="0"/>
              <a:t>최근 들어 소프트웨어 개발의 중요성이 급격히 커지고 있음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소프트웨어는 영어만큼 중요한 </a:t>
            </a:r>
            <a:r>
              <a:rPr lang="en-US" altLang="ko-KR" dirty="0"/>
              <a:t>21</a:t>
            </a:r>
            <a:r>
              <a:rPr lang="ko-KR" altLang="en-US" dirty="0"/>
              <a:t>세기 세계 공용어’</a:t>
            </a:r>
          </a:p>
          <a:p>
            <a:pPr lvl="1"/>
            <a:r>
              <a:rPr lang="ko-KR" altLang="en-US" dirty="0"/>
              <a:t>선진국에서는 어릴 때부터 소프트웨어 기초 역량 함양 교육</a:t>
            </a:r>
          </a:p>
          <a:p>
            <a:pPr lvl="1"/>
            <a:r>
              <a:rPr lang="ko-KR" altLang="en-US" dirty="0"/>
              <a:t>우리나라도 소프트웨어 교육을 실시할 수 있도록 준비 중</a:t>
            </a:r>
          </a:p>
          <a:p>
            <a:pPr lvl="1"/>
            <a:r>
              <a:rPr lang="ko-KR" altLang="en-US" dirty="0"/>
              <a:t>타 산업과의 융합</a:t>
            </a:r>
            <a:r>
              <a:rPr lang="en-US" altLang="ko-KR" dirty="0"/>
              <a:t>, ‘</a:t>
            </a:r>
            <a:r>
              <a:rPr lang="ko-KR" altLang="en-US" dirty="0"/>
              <a:t>소프트웨어와 스포츠의 결합’ </a:t>
            </a:r>
            <a:r>
              <a:rPr lang="en-US" altLang="ko-KR" dirty="0"/>
              <a:t>- </a:t>
            </a:r>
            <a:r>
              <a:rPr lang="ko-KR" altLang="en-US" dirty="0"/>
              <a:t>나이키 </a:t>
            </a:r>
            <a:r>
              <a:rPr lang="ko-KR" altLang="en-US" dirty="0" smtClean="0"/>
              <a:t>회장</a:t>
            </a:r>
            <a:endParaRPr lang="en-US" altLang="ko-KR" dirty="0" smtClean="0"/>
          </a:p>
          <a:p>
            <a:r>
              <a:rPr lang="ko-KR" altLang="en-US" dirty="0" smtClean="0"/>
              <a:t>소프트웨어의 중요성을 강조하는 각계의 표현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/>
              <a:t>남이 만든 게임에만 열중하지 말고 자기가 직접 게임을 만들어보라</a:t>
            </a:r>
            <a:r>
              <a:rPr lang="en-US" altLang="ko-KR" dirty="0"/>
              <a:t>.”</a:t>
            </a:r>
          </a:p>
          <a:p>
            <a:pPr marL="400050" lvl="1" indent="0" latinLnBrk="0">
              <a:buNone/>
            </a:pPr>
            <a:r>
              <a:rPr lang="en-US" altLang="ko-KR" dirty="0"/>
              <a:t>     (</a:t>
            </a:r>
            <a:r>
              <a:rPr lang="ko-KR" altLang="en-US" dirty="0"/>
              <a:t>미국 </a:t>
            </a:r>
            <a:r>
              <a:rPr lang="ko-KR" altLang="en-US" dirty="0" err="1"/>
              <a:t>오바마</a:t>
            </a:r>
            <a:r>
              <a:rPr lang="ko-KR" altLang="en-US" dirty="0"/>
              <a:t> 대통령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/>
              <a:t>소프트웨어는 삼성의 새로운 문화이며 미래다</a:t>
            </a:r>
            <a:r>
              <a:rPr lang="en-US" altLang="ko-KR" dirty="0"/>
              <a:t>.”(</a:t>
            </a:r>
            <a:r>
              <a:rPr lang="ko-KR" altLang="en-US" dirty="0"/>
              <a:t>삼성전자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/>
              <a:t>미래를 선도하기 위해서는 어릴 때부터 소프트웨어를 더 많이 경험하라”</a:t>
            </a:r>
            <a:r>
              <a:rPr lang="en-US" altLang="ko-KR" dirty="0"/>
              <a:t>(</a:t>
            </a:r>
            <a:r>
              <a:rPr lang="ko-KR" altLang="en-US" dirty="0" err="1"/>
              <a:t>미래창조과학부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/>
              <a:t>이제 자동차는 기름이 아니라 소프트웨어로 달린다</a:t>
            </a:r>
            <a:r>
              <a:rPr lang="en-US" altLang="ko-KR" dirty="0"/>
              <a:t>.”(</a:t>
            </a:r>
            <a:r>
              <a:rPr lang="ko-KR" altLang="en-US" dirty="0" err="1"/>
              <a:t>벤츠</a:t>
            </a:r>
            <a:r>
              <a:rPr lang="ko-KR" altLang="en-US" dirty="0"/>
              <a:t> </a:t>
            </a:r>
            <a:r>
              <a:rPr lang="en-US" altLang="ko-KR" dirty="0"/>
              <a:t>CEO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3" descr="D:\작업완료\소프트웨어와컴퓨팅사고\소프트웨어와컴퓨팅사고_그림파일\2장\그림2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5511"/>
          <a:stretch/>
        </p:blipFill>
        <p:spPr bwMode="auto">
          <a:xfrm>
            <a:off x="8884987" y="1450171"/>
            <a:ext cx="3168352" cy="21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2장\그림2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3965"/>
          <a:stretch/>
        </p:blipFill>
        <p:spPr bwMode="auto">
          <a:xfrm>
            <a:off x="9029003" y="4350320"/>
            <a:ext cx="3024336" cy="209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66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중요성과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‘</a:t>
            </a:r>
            <a:r>
              <a:rPr lang="ko-KR" altLang="en-US" dirty="0"/>
              <a:t>소프트웨어가 세상을 지배하는 이유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latinLnBrk="0">
              <a:buNone/>
            </a:pPr>
            <a:r>
              <a:rPr lang="en-US" altLang="ko-KR" dirty="0"/>
              <a:t>     (Why software is eating the world?)’</a:t>
            </a:r>
            <a:endParaRPr lang="ko-KR" altLang="en-US" dirty="0"/>
          </a:p>
          <a:p>
            <a:pPr lvl="1" latinLnBrk="0"/>
            <a:r>
              <a:rPr lang="ko-KR" altLang="en-US" dirty="0"/>
              <a:t>미국의 </a:t>
            </a:r>
            <a:r>
              <a:rPr lang="ko-KR" altLang="en-US" dirty="0" err="1"/>
              <a:t>앤드리센</a:t>
            </a:r>
            <a:r>
              <a:rPr lang="en-US" altLang="ko-KR" dirty="0"/>
              <a:t>(Marc Andreessen) 2011</a:t>
            </a:r>
            <a:r>
              <a:rPr lang="ko-KR" altLang="en-US" dirty="0"/>
              <a:t>년 </a:t>
            </a:r>
            <a:r>
              <a:rPr lang="ko-KR" altLang="en-US" dirty="0" err="1"/>
              <a:t>월스트리트</a:t>
            </a:r>
            <a:r>
              <a:rPr lang="ko-KR" altLang="en-US" dirty="0"/>
              <a:t> </a:t>
            </a:r>
            <a:r>
              <a:rPr lang="ko-KR" altLang="en-US" dirty="0" smtClean="0"/>
              <a:t>저널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많은 내용을 앞에서 소프트웨어의 혁명의 사례에서 보여줌</a:t>
            </a:r>
            <a:endParaRPr lang="ko-KR" altLang="en-US" dirty="0"/>
          </a:p>
          <a:p>
            <a:pPr lvl="1" latinLnBrk="0"/>
            <a:r>
              <a:rPr lang="ko-KR" altLang="en-US" dirty="0"/>
              <a:t>소프트웨어가 장차 모든 영역에서 세상을 지배할 것으로 예측</a:t>
            </a:r>
          </a:p>
          <a:p>
            <a:pPr lvl="1" latinLnBrk="0"/>
            <a:r>
              <a:rPr lang="ko-KR" altLang="en-US" dirty="0"/>
              <a:t>미래에는 거의 모든 회사가 소프트웨어와 관련을 맺을 것 </a:t>
            </a:r>
            <a:r>
              <a:rPr lang="ko-KR" altLang="en-US" dirty="0" smtClean="0"/>
              <a:t>주장</a:t>
            </a:r>
            <a:endParaRPr lang="en-US" altLang="ko-KR" dirty="0" smtClean="0"/>
          </a:p>
          <a:p>
            <a:pPr latinLnBrk="0"/>
            <a:endParaRPr lang="en-US" altLang="ko-KR" dirty="0" smtClean="0"/>
          </a:p>
          <a:p>
            <a:pPr latinLnBrk="0"/>
            <a:r>
              <a:rPr lang="ko-KR" altLang="en-US" dirty="0" smtClean="0"/>
              <a:t>소프트웨어가 다른 산업을 지배하거나 변화시키는 사례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소프트웨어의 영향력이 강력하고도 파괴적으로 진행됨에 주목</a:t>
            </a:r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 err="1"/>
              <a:t>카카오톡</a:t>
            </a:r>
            <a:r>
              <a:rPr lang="ko-KR" altLang="en-US" dirty="0"/>
              <a:t>’이 통신 회사의 수입원인 문자 서비스를 무료로 대체</a:t>
            </a:r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 err="1"/>
              <a:t>카카오톡</a:t>
            </a:r>
            <a:r>
              <a:rPr lang="ko-KR" altLang="en-US" dirty="0"/>
              <a:t>’의 무료 국제전화</a:t>
            </a:r>
            <a:r>
              <a:rPr lang="en-US" altLang="ko-KR" dirty="0"/>
              <a:t>, </a:t>
            </a:r>
            <a:r>
              <a:rPr lang="ko-KR" altLang="en-US" dirty="0"/>
              <a:t>국제전화 회사의 수입 대폭 축소 </a:t>
            </a:r>
          </a:p>
          <a:p>
            <a:pPr lvl="1" latinLnBrk="0"/>
            <a:r>
              <a:rPr lang="ko-KR" altLang="en-US" dirty="0" err="1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애플 등 </a:t>
            </a:r>
            <a:r>
              <a:rPr lang="en-US" altLang="ko-KR" dirty="0"/>
              <a:t>IT </a:t>
            </a:r>
            <a:r>
              <a:rPr lang="ko-KR" altLang="en-US" dirty="0"/>
              <a:t>강자들 소프트웨어 기술을 자동차에 </a:t>
            </a:r>
            <a:r>
              <a:rPr lang="ko-KR" altLang="en-US" dirty="0" smtClean="0"/>
              <a:t>접목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머지않아 </a:t>
            </a:r>
            <a:r>
              <a:rPr lang="ko-KR" altLang="en-US" dirty="0"/>
              <a:t>무인자동차의 시대</a:t>
            </a:r>
            <a:r>
              <a:rPr lang="en-US" altLang="ko-KR" dirty="0"/>
              <a:t>, </a:t>
            </a:r>
            <a:r>
              <a:rPr lang="ko-KR" altLang="en-US" dirty="0"/>
              <a:t>자동차 산업 영역에 큰 변화</a:t>
            </a:r>
          </a:p>
          <a:p>
            <a:pPr lvl="1" latinLnBrk="0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522" y="1268413"/>
            <a:ext cx="2705478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32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 산업의 부가가치 향상에 중요한 역할을 담당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패키지 소프트웨어와 </a:t>
            </a:r>
            <a:r>
              <a:rPr lang="en-US" altLang="ko-KR" dirty="0"/>
              <a:t>IT </a:t>
            </a:r>
            <a:r>
              <a:rPr lang="ko-KR" altLang="en-US" dirty="0"/>
              <a:t>서비스를 통한 지식 창출의 도구</a:t>
            </a:r>
          </a:p>
          <a:p>
            <a:pPr lvl="1" latinLnBrk="0"/>
            <a:r>
              <a:rPr lang="ko-KR" altLang="en-US" dirty="0"/>
              <a:t>최근 총 개발비 중 소프트웨어의 비중이 점차 커지고 있음</a:t>
            </a:r>
          </a:p>
          <a:p>
            <a:pPr marL="400050" lvl="1" indent="0" latinLnBrk="0">
              <a:buNone/>
            </a:pPr>
            <a:r>
              <a:rPr lang="ko-KR" altLang="en-US" dirty="0"/>
              <a:t>    자동차는 </a:t>
            </a:r>
            <a:r>
              <a:rPr lang="en-US" altLang="ko-KR" dirty="0"/>
              <a:t>56%, </a:t>
            </a:r>
            <a:r>
              <a:rPr lang="ko-KR" altLang="en-US" dirty="0"/>
              <a:t>항공기는 </a:t>
            </a:r>
            <a:r>
              <a:rPr lang="en-US" altLang="ko-KR" dirty="0"/>
              <a:t>60%, </a:t>
            </a:r>
            <a:r>
              <a:rPr lang="ko-KR" altLang="en-US" dirty="0"/>
              <a:t>의료 서비스는 </a:t>
            </a:r>
            <a:r>
              <a:rPr lang="en-US" altLang="ko-KR" dirty="0"/>
              <a:t>50%</a:t>
            </a:r>
            <a:r>
              <a:rPr lang="ko-KR" altLang="en-US" dirty="0"/>
              <a:t>를 차지</a:t>
            </a:r>
          </a:p>
          <a:p>
            <a:pPr lvl="1" latinLnBrk="0"/>
            <a:r>
              <a:rPr lang="ko-KR" altLang="en-US" dirty="0"/>
              <a:t>차세대 전투기인 </a:t>
            </a:r>
            <a:r>
              <a:rPr lang="en-US" altLang="ko-KR" dirty="0"/>
              <a:t>F35 </a:t>
            </a:r>
            <a:r>
              <a:rPr lang="ko-KR" altLang="en-US" dirty="0"/>
              <a:t>기능의 </a:t>
            </a:r>
            <a:r>
              <a:rPr lang="en-US" altLang="ko-KR" dirty="0"/>
              <a:t>92% </a:t>
            </a:r>
            <a:r>
              <a:rPr lang="ko-KR" altLang="en-US" dirty="0"/>
              <a:t>이상이 소프트웨어로 구현</a:t>
            </a:r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 err="1"/>
              <a:t>아바타</a:t>
            </a:r>
            <a:r>
              <a:rPr lang="en-US" altLang="ko-KR" dirty="0"/>
              <a:t>(Avatar)’ </a:t>
            </a:r>
            <a:r>
              <a:rPr lang="ko-KR" altLang="en-US" dirty="0"/>
              <a:t>영화 그래픽 처리에 </a:t>
            </a:r>
            <a:r>
              <a:rPr lang="en-US" altLang="ko-KR" dirty="0"/>
              <a:t>35,000</a:t>
            </a:r>
            <a:r>
              <a:rPr lang="ko-KR" altLang="en-US" dirty="0"/>
              <a:t>대의 컴퓨터 사용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스마트화를 통하여 대부분의 제품 혁신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내장된 소프트웨어는 제품의 기능 향상과 혁신 기능들을 장착</a:t>
            </a:r>
          </a:p>
          <a:p>
            <a:pPr lvl="1" latinLnBrk="0"/>
            <a:r>
              <a:rPr lang="ko-KR" altLang="en-US" dirty="0"/>
              <a:t>스마트 자동차는 소프트웨어와 결합하여 지능적인 제품화</a:t>
            </a:r>
          </a:p>
          <a:p>
            <a:pPr marL="400050" lvl="1" indent="0" latinLnBrk="0">
              <a:buNone/>
            </a:pPr>
            <a:r>
              <a:rPr lang="ko-KR" altLang="en-US" dirty="0"/>
              <a:t>    기존의 자동차 기능에다 자동주차</a:t>
            </a:r>
            <a:r>
              <a:rPr lang="en-US" altLang="ko-KR" dirty="0"/>
              <a:t>, </a:t>
            </a:r>
            <a:r>
              <a:rPr lang="ko-KR" altLang="en-US" dirty="0"/>
              <a:t>차간 통신</a:t>
            </a:r>
            <a:r>
              <a:rPr lang="en-US" altLang="ko-KR" dirty="0"/>
              <a:t>, </a:t>
            </a:r>
            <a:r>
              <a:rPr lang="ko-KR" altLang="en-US" dirty="0"/>
              <a:t>자율 운전 등</a:t>
            </a:r>
          </a:p>
          <a:p>
            <a:pPr lvl="1" latinLnBrk="0"/>
            <a:r>
              <a:rPr lang="ko-KR" altLang="en-US" dirty="0" err="1"/>
              <a:t>구글에서</a:t>
            </a:r>
            <a:r>
              <a:rPr lang="ko-KR" altLang="en-US" dirty="0"/>
              <a:t> 개발 중인 무인자동차는 실용화 단계로 시험주행 </a:t>
            </a:r>
            <a:r>
              <a:rPr lang="ko-KR" altLang="en-US" dirty="0" smtClean="0"/>
              <a:t>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920" y="2491159"/>
            <a:ext cx="2935519" cy="1965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20" y="4451103"/>
            <a:ext cx="2920607" cy="18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67428" y="6301208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latinLnBrk="0"/>
            <a:r>
              <a:rPr lang="ko-KR" altLang="en-US" dirty="0"/>
              <a:t>스마트 자동차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19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시스템들과의 융합을 통해 생활을 편리하게 해줌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버스정보 시스템</a:t>
            </a:r>
            <a:r>
              <a:rPr lang="en-US" altLang="ko-KR" dirty="0"/>
              <a:t>(BIS)</a:t>
            </a:r>
            <a:r>
              <a:rPr lang="ko-KR" altLang="en-US" dirty="0"/>
              <a:t>은 편리한 정보 제공</a:t>
            </a:r>
          </a:p>
          <a:p>
            <a:pPr lvl="1" latinLnBrk="0"/>
            <a:r>
              <a:rPr lang="ko-KR" altLang="en-US" dirty="0"/>
              <a:t>버스의 위치를 </a:t>
            </a:r>
            <a:r>
              <a:rPr lang="en-US" altLang="ko-KR" dirty="0"/>
              <a:t>GPS(Global Positioning System)</a:t>
            </a:r>
            <a:r>
              <a:rPr lang="ko-KR" altLang="en-US" dirty="0"/>
              <a:t>로 수신 받음</a:t>
            </a:r>
          </a:p>
          <a:p>
            <a:pPr lvl="1" latinLnBrk="0"/>
            <a:r>
              <a:rPr lang="ko-KR" altLang="en-US" dirty="0"/>
              <a:t>앞 정류장과의 상대 거리와 운행 스케줄 등을 고려 </a:t>
            </a:r>
          </a:p>
          <a:p>
            <a:pPr lvl="1" latinLnBrk="0"/>
            <a:r>
              <a:rPr lang="ko-KR" altLang="en-US" dirty="0"/>
              <a:t>도착 예정시간을 실시간으로 제공 </a:t>
            </a:r>
          </a:p>
          <a:p>
            <a:pPr lvl="1" latinLnBrk="0"/>
            <a:r>
              <a:rPr lang="ko-KR" altLang="en-US" dirty="0"/>
              <a:t>소프트웨어와 </a:t>
            </a:r>
            <a:r>
              <a:rPr lang="en-US" altLang="ko-KR" dirty="0"/>
              <a:t>GPS</a:t>
            </a:r>
            <a:r>
              <a:rPr lang="ko-KR" altLang="en-US" dirty="0"/>
              <a:t>의 융합은 버스 이용에 편리함을 제공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소프트웨어는 가상공간을 통하여 인간의 소통 방식을 혁신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인터넷이나 </a:t>
            </a:r>
            <a:r>
              <a:rPr lang="ko-KR" altLang="en-US" dirty="0" err="1"/>
              <a:t>스마트폰을</a:t>
            </a:r>
            <a:r>
              <a:rPr lang="ko-KR" altLang="en-US" dirty="0"/>
              <a:t> 통하여 전 세계적으로 정보를 교류 </a:t>
            </a:r>
          </a:p>
          <a:p>
            <a:pPr lvl="1" latinLnBrk="0"/>
            <a:r>
              <a:rPr lang="ko-KR" altLang="en-US" dirty="0"/>
              <a:t>가상의 공간에서 자유롭게 소통 가능</a:t>
            </a:r>
          </a:p>
          <a:p>
            <a:pPr lvl="1" latinLnBrk="0"/>
            <a:r>
              <a:rPr lang="ko-KR" altLang="en-US" dirty="0" err="1"/>
              <a:t>소셜</a:t>
            </a:r>
            <a:r>
              <a:rPr lang="ko-KR" altLang="en-US" dirty="0"/>
              <a:t> 네트워크 서비스</a:t>
            </a:r>
            <a:r>
              <a:rPr lang="en-US" altLang="ko-KR" dirty="0"/>
              <a:t>(Social Network Service: SNS) </a:t>
            </a:r>
            <a:r>
              <a:rPr lang="ko-KR" altLang="en-US" dirty="0"/>
              <a:t>활성화</a:t>
            </a:r>
          </a:p>
          <a:p>
            <a:pPr lvl="1" latinLnBrk="0"/>
            <a:r>
              <a:rPr lang="ko-KR" altLang="en-US" dirty="0"/>
              <a:t>특히 </a:t>
            </a:r>
            <a:r>
              <a:rPr lang="ko-KR" altLang="en-US" dirty="0" err="1"/>
              <a:t>페이스북</a:t>
            </a:r>
            <a:r>
              <a:rPr lang="en-US" altLang="ko-KR" dirty="0"/>
              <a:t>, </a:t>
            </a:r>
            <a:r>
              <a:rPr lang="ko-KR" altLang="en-US" dirty="0" err="1"/>
              <a:t>트위터</a:t>
            </a:r>
            <a:r>
              <a:rPr lang="en-US" altLang="ko-KR" dirty="0"/>
              <a:t>, </a:t>
            </a:r>
            <a:r>
              <a:rPr lang="ko-KR" altLang="en-US" dirty="0" err="1"/>
              <a:t>카카오톡</a:t>
            </a:r>
            <a:r>
              <a:rPr lang="ko-KR" altLang="en-US" dirty="0"/>
              <a:t> 등 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2장\그림2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72" y="1157716"/>
            <a:ext cx="2166510" cy="17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2장\그림2-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72" y="2899550"/>
            <a:ext cx="2197507" cy="17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작업완료\소프트웨어와컴퓨팅사고\소프트웨어와컴퓨팅사고_그림파일\2장\그림2-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21" y="4727575"/>
            <a:ext cx="2767012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9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역할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소프트웨어는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(Content)</a:t>
            </a:r>
            <a:r>
              <a:rPr lang="ko-KR" altLang="en-US" dirty="0" smtClean="0"/>
              <a:t>의 생산과 유통에 기여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소프트웨어를 통한 미디어 </a:t>
            </a:r>
            <a:r>
              <a:rPr lang="ko-KR" altLang="en-US" dirty="0" err="1"/>
              <a:t>콘텐츠</a:t>
            </a:r>
            <a:r>
              <a:rPr lang="ko-KR" altLang="en-US" dirty="0"/>
              <a:t> 생산과 편리한 유통</a:t>
            </a:r>
          </a:p>
          <a:p>
            <a:pPr marL="400050" lvl="1" indent="0" latinLnBrk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미술</a:t>
            </a:r>
            <a:r>
              <a:rPr lang="en-US" altLang="ko-KR" dirty="0"/>
              <a:t>, </a:t>
            </a:r>
            <a:r>
              <a:rPr lang="ko-KR" altLang="en-US" dirty="0"/>
              <a:t>동영상 등</a:t>
            </a:r>
            <a:r>
              <a:rPr lang="en-US" altLang="ko-KR" dirty="0"/>
              <a:t>) </a:t>
            </a:r>
          </a:p>
          <a:p>
            <a:pPr lvl="1" latinLnBrk="0"/>
            <a:r>
              <a:rPr lang="ko-KR" altLang="en-US" dirty="0"/>
              <a:t>디지털 </a:t>
            </a:r>
            <a:r>
              <a:rPr lang="ko-KR" altLang="en-US" dirty="0" err="1"/>
              <a:t>콘텐츠</a:t>
            </a:r>
            <a:r>
              <a:rPr lang="ko-KR" altLang="en-US" dirty="0"/>
              <a:t> 소프트웨어를 통하여 문화 </a:t>
            </a:r>
            <a:r>
              <a:rPr lang="ko-KR" altLang="en-US" dirty="0" err="1"/>
              <a:t>콘텐츠</a:t>
            </a:r>
            <a:r>
              <a:rPr lang="ko-KR" altLang="en-US" dirty="0"/>
              <a:t> 감상 </a:t>
            </a:r>
          </a:p>
          <a:p>
            <a:pPr lvl="1" latinLnBrk="0"/>
            <a:r>
              <a:rPr lang="ko-KR" altLang="en-US" dirty="0"/>
              <a:t>교육용 </a:t>
            </a:r>
            <a:r>
              <a:rPr lang="ko-KR" altLang="en-US" dirty="0" err="1"/>
              <a:t>콘텐츠에서도</a:t>
            </a:r>
            <a:r>
              <a:rPr lang="ko-KR" altLang="en-US" dirty="0"/>
              <a:t> 소프트웨어가 중요한 역할 담당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2장\그림2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82" y="3197289"/>
            <a:ext cx="2352675" cy="21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작업완료\소프트웨어와컴퓨팅사고\소프트웨어와컴퓨팅사고_그림파일\2장\그림2-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07" y="3240169"/>
            <a:ext cx="2316163" cy="20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00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전공 분야와 소프트웨어와의 융합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각자의 </a:t>
            </a:r>
            <a:r>
              <a:rPr lang="ko-KR" altLang="en-US" dirty="0"/>
              <a:t>분야를 전공하고 있는 대학생들에게도 큰 효과 기대 </a:t>
            </a:r>
          </a:p>
          <a:p>
            <a:pPr marL="400050" lvl="1" indent="0" latinLnBrk="0">
              <a:buNone/>
            </a:pPr>
            <a:r>
              <a:rPr lang="ko-KR" altLang="en-US" dirty="0"/>
              <a:t>    ① 소프트웨어와 관련된 기초 지식을 익힌다</a:t>
            </a:r>
          </a:p>
          <a:p>
            <a:pPr marL="400050" lvl="1" indent="0" latinLnBrk="0">
              <a:buNone/>
            </a:pPr>
            <a:r>
              <a:rPr lang="ko-KR" altLang="en-US" dirty="0"/>
              <a:t>    ② 문제해결을 위한 다양한 방법론을 학습한다</a:t>
            </a:r>
          </a:p>
          <a:p>
            <a:pPr marL="400050" lvl="1" indent="0" latinLnBrk="0">
              <a:buNone/>
            </a:pPr>
            <a:r>
              <a:rPr lang="ko-KR" altLang="en-US" dirty="0"/>
              <a:t>    ③ 코딩을 통하여 프로그래밍의 기초를 익힌다</a:t>
            </a:r>
          </a:p>
          <a:p>
            <a:pPr marL="400050" lvl="1" indent="0" latinLnBrk="0">
              <a:buNone/>
            </a:pPr>
            <a:r>
              <a:rPr lang="ko-KR" altLang="en-US" dirty="0"/>
              <a:t>    ④ 컴퓨팅 사고를 익혀 적용한다</a:t>
            </a:r>
          </a:p>
          <a:p>
            <a:pPr marL="400050" lvl="1" indent="0" latinLnBrk="0">
              <a:buNone/>
            </a:pPr>
            <a:r>
              <a:rPr lang="ko-KR" altLang="en-US" dirty="0"/>
              <a:t>    ⑤ 문제해결 방법을 알고리즘의 개념으로 연결시킨다</a:t>
            </a:r>
          </a:p>
          <a:p>
            <a:pPr marL="400050" lvl="1" indent="0" latinLnBrk="0">
              <a:buNone/>
            </a:pPr>
            <a:r>
              <a:rPr lang="ko-KR" altLang="en-US" dirty="0"/>
              <a:t>    ⑥ 전공 분야와 소프트웨어와의 융합을 이룰 수 있다</a:t>
            </a:r>
          </a:p>
          <a:p>
            <a:pPr latinLnBrk="0"/>
            <a:endParaRPr lang="ko-KR" altLang="en-US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513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융합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소프트웨어의 전공별 융합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전공 분야에 소프트웨어와 코딩 지식을 융합</a:t>
            </a:r>
          </a:p>
          <a:p>
            <a:pPr lvl="1" latinLnBrk="0"/>
            <a:r>
              <a:rPr lang="ko-KR" altLang="en-US" dirty="0"/>
              <a:t>새롭고 창의적인 문제해결 방법을 개발할 수 있는 능력 배양</a:t>
            </a:r>
          </a:p>
          <a:p>
            <a:pPr lvl="1" latinLnBrk="0"/>
            <a:r>
              <a:rPr lang="ko-KR" altLang="en-US" dirty="0"/>
              <a:t>지금은 거의 모든 전공에서 융합을 찾을 수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실제 학과나 연구 부처로 존재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smtClean="0"/>
              <a:t>생명과학 또는 생물학 </a:t>
            </a:r>
            <a:r>
              <a:rPr lang="en-US" altLang="ko-KR" dirty="0" smtClean="0">
                <a:sym typeface="Wingdings" panose="05000000000000000000" pitchFamily="2" charset="2"/>
              </a:rPr>
              <a:t> Bioinformatics </a:t>
            </a:r>
            <a:r>
              <a:rPr lang="ko-KR" altLang="en-US" dirty="0" smtClean="0">
                <a:sym typeface="Wingdings" panose="05000000000000000000" pitchFamily="2" charset="2"/>
              </a:rPr>
              <a:t>또는 </a:t>
            </a:r>
            <a:r>
              <a:rPr lang="en-US" altLang="ko-KR" dirty="0" smtClean="0">
                <a:sym typeface="Wingdings" panose="05000000000000000000" pitchFamily="2" charset="2"/>
              </a:rPr>
              <a:t>Computational Biology</a:t>
            </a:r>
          </a:p>
          <a:p>
            <a:pPr lvl="2"/>
            <a:r>
              <a:rPr lang="ko-KR" altLang="en-US" dirty="0" smtClean="0"/>
              <a:t>의학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Medicine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미디어학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Media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언어학</a:t>
            </a:r>
            <a:r>
              <a:rPr lang="en-US" altLang="ko-KR" dirty="0" smtClean="0">
                <a:sym typeface="Wingdings" panose="05000000000000000000" pitchFamily="2" charset="2"/>
              </a:rPr>
              <a:t>  Computational Linguistics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재무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Finance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화학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Chemistry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물리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Physics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재료공학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Materials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우주 공학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Cosmology</a:t>
            </a:r>
          </a:p>
          <a:p>
            <a:pPr lvl="2"/>
            <a:r>
              <a:rPr lang="ko-KR" altLang="en-US" dirty="0" smtClean="0"/>
              <a:t>디자인과 건축 </a:t>
            </a:r>
            <a:r>
              <a:rPr lang="en-US" altLang="ko-KR" dirty="0" smtClean="0">
                <a:sym typeface="Wingdings" panose="05000000000000000000" pitchFamily="2" charset="2"/>
              </a:rPr>
              <a:t> Computational Design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848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소프트웨어 교육의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소프트웨어의 확산</a:t>
            </a:r>
            <a:endParaRPr lang="en-US" altLang="ko-KR" dirty="0" smtClean="0"/>
          </a:p>
          <a:p>
            <a:pPr lvl="1"/>
            <a:r>
              <a:rPr lang="ko-KR" altLang="en-US" dirty="0"/>
              <a:t>대부분의 산업과 일상생활에 소프트웨어가 급속히 확산</a:t>
            </a:r>
            <a:r>
              <a:rPr lang="en-US" altLang="ko-KR" dirty="0"/>
              <a:t>, </a:t>
            </a:r>
            <a:r>
              <a:rPr lang="ko-KR" altLang="en-US" dirty="0"/>
              <a:t>가속화</a:t>
            </a:r>
          </a:p>
          <a:p>
            <a:pPr lvl="1"/>
            <a:r>
              <a:rPr lang="ko-KR" altLang="en-US" dirty="0"/>
              <a:t>미국의 소프트웨어 관련 일자리가 꾸준하게 증가 중</a:t>
            </a:r>
          </a:p>
          <a:p>
            <a:pPr marL="400050" lvl="1" indent="0">
              <a:buNone/>
            </a:pPr>
            <a:r>
              <a:rPr lang="en-US" altLang="ko-KR" dirty="0"/>
              <a:t>    2015</a:t>
            </a:r>
            <a:r>
              <a:rPr lang="ko-KR" altLang="en-US" dirty="0"/>
              <a:t>년에는 약 </a:t>
            </a:r>
            <a:r>
              <a:rPr lang="en-US" altLang="ko-KR" dirty="0"/>
              <a:t>70</a:t>
            </a:r>
            <a:r>
              <a:rPr lang="ko-KR" altLang="en-US" dirty="0"/>
              <a:t>만 개 정도</a:t>
            </a:r>
            <a:r>
              <a:rPr lang="en-US" altLang="ko-KR" dirty="0"/>
              <a:t>, 2020</a:t>
            </a:r>
            <a:r>
              <a:rPr lang="ko-KR" altLang="en-US" dirty="0"/>
              <a:t>년에는 약 </a:t>
            </a:r>
            <a:r>
              <a:rPr lang="en-US" altLang="ko-KR" dirty="0"/>
              <a:t>140</a:t>
            </a:r>
            <a:r>
              <a:rPr lang="ko-KR" altLang="en-US" dirty="0"/>
              <a:t>만 개 </a:t>
            </a:r>
            <a:r>
              <a:rPr lang="ko-KR" altLang="en-US" dirty="0" smtClean="0"/>
              <a:t>예상</a:t>
            </a:r>
            <a:endParaRPr lang="en-US" altLang="ko-KR" dirty="0" smtClean="0"/>
          </a:p>
          <a:p>
            <a:pPr lvl="1"/>
            <a:r>
              <a:rPr lang="ko-KR" altLang="en-US" dirty="0"/>
              <a:t>미국과 영국 등 선진국에서는 소프트웨어 개발자들을 우대</a:t>
            </a:r>
          </a:p>
          <a:p>
            <a:pPr marL="400050" lvl="1" indent="0">
              <a:buNone/>
            </a:pPr>
            <a:r>
              <a:rPr lang="ko-KR" altLang="en-US" dirty="0"/>
              <a:t>    높은 연봉과 양호한 근무 환경 등 좋은 대우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젊은 </a:t>
            </a:r>
            <a:r>
              <a:rPr lang="ko-KR" altLang="en-US" dirty="0"/>
              <a:t>학생들을 위한 소프트웨어 교육의 필요성 </a:t>
            </a:r>
            <a:r>
              <a:rPr lang="ko-KR" altLang="en-US" dirty="0" smtClean="0"/>
              <a:t>인식</a:t>
            </a:r>
            <a:endParaRPr lang="en-US" altLang="ko-KR" dirty="0"/>
          </a:p>
          <a:p>
            <a:pPr lvl="1"/>
            <a:r>
              <a:rPr lang="ko-KR" altLang="en-US" dirty="0" smtClean="0"/>
              <a:t>우리나라에서도 </a:t>
            </a:r>
            <a:r>
              <a:rPr lang="ko-KR" altLang="en-US" dirty="0" err="1"/>
              <a:t>초중고</a:t>
            </a:r>
            <a:r>
              <a:rPr lang="ko-KR" altLang="en-US" dirty="0"/>
              <a:t> 학생들 대상의 소프트웨어 교육 준비 중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    2018~2019</a:t>
            </a:r>
            <a:r>
              <a:rPr lang="ko-KR" altLang="en-US" dirty="0"/>
              <a:t>년부터 시행</a:t>
            </a:r>
          </a:p>
          <a:p>
            <a:pPr marL="40005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33" y="1424316"/>
            <a:ext cx="3299767" cy="267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203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</a:t>
            </a:r>
            <a:r>
              <a:rPr lang="ko-KR" altLang="en-US" dirty="0"/>
              <a:t>교육의 </a:t>
            </a:r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 교육</a:t>
            </a:r>
            <a:endParaRPr lang="en-US" altLang="ko-KR" dirty="0" smtClean="0"/>
          </a:p>
          <a:p>
            <a:pPr lvl="1"/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코딩</a:t>
            </a:r>
            <a:r>
              <a:rPr lang="en-US" altLang="ko-KR" dirty="0"/>
              <a:t>(coding), </a:t>
            </a:r>
            <a:r>
              <a:rPr lang="ko-KR" altLang="en-US" dirty="0"/>
              <a:t>컴퓨팅 기초 등의 교육</a:t>
            </a:r>
          </a:p>
          <a:p>
            <a:pPr lvl="1"/>
            <a:r>
              <a:rPr lang="ko-KR" altLang="en-US" dirty="0"/>
              <a:t>생활에서 만나는 문제들을 효율적으로 해결하는 방법을 습득</a:t>
            </a:r>
          </a:p>
          <a:p>
            <a:pPr lvl="1"/>
            <a:r>
              <a:rPr lang="ko-KR" altLang="en-US" dirty="0"/>
              <a:t>복잡한 프로그래밍 언어 자체를 배우는 것이 위주가 아님</a:t>
            </a:r>
            <a:endParaRPr lang="en-US" altLang="ko-KR" dirty="0"/>
          </a:p>
          <a:p>
            <a:pPr lvl="1"/>
            <a:r>
              <a:rPr lang="ko-KR" altLang="en-US" dirty="0" smtClean="0"/>
              <a:t>소프트웨어를 </a:t>
            </a:r>
            <a:r>
              <a:rPr lang="ko-KR" altLang="en-US" dirty="0"/>
              <a:t>이용하여 </a:t>
            </a:r>
            <a:r>
              <a:rPr lang="ko-KR" altLang="en-US" dirty="0" err="1"/>
              <a:t>코딩하는</a:t>
            </a:r>
            <a:r>
              <a:rPr lang="ko-KR" altLang="en-US" dirty="0"/>
              <a:t> 과정을 스스로 체험</a:t>
            </a:r>
          </a:p>
          <a:p>
            <a:pPr lvl="1"/>
            <a:r>
              <a:rPr lang="ko-KR" altLang="en-US" dirty="0"/>
              <a:t>소프트웨어 교육을 통해 ‘생각하는 힘</a:t>
            </a:r>
            <a:r>
              <a:rPr lang="en-US" altLang="ko-KR" dirty="0"/>
              <a:t>(thinking power)’ </a:t>
            </a:r>
            <a:r>
              <a:rPr lang="ko-KR" altLang="en-US" dirty="0"/>
              <a:t>향상</a:t>
            </a:r>
          </a:p>
          <a:p>
            <a:pPr lvl="1"/>
            <a:r>
              <a:rPr lang="ko-KR" altLang="en-US" dirty="0"/>
              <a:t>논리적으로 문제를 해결하는 능력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컴퓨팅 사고’를 통해 문제를 해결하는 인재를 길러내는 교육</a:t>
            </a:r>
          </a:p>
          <a:p>
            <a:pPr lvl="1"/>
            <a:r>
              <a:rPr lang="ko-KR" altLang="en-US" dirty="0"/>
              <a:t>소프트웨어 전문 개발자를 양성하는데 있는 것이 아님</a:t>
            </a:r>
          </a:p>
          <a:p>
            <a:pPr lvl="1"/>
            <a:r>
              <a:rPr lang="ko-KR" altLang="en-US" dirty="0"/>
              <a:t>학생들이 집중력과 사고력 등을 익히는 ‘컴퓨팅 사고’ 향상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87" y="4346917"/>
            <a:ext cx="3816424" cy="240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74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세계 각국의 소프트웨어 교육 동향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미국</a:t>
            </a:r>
            <a:endParaRPr lang="en-US" altLang="ko-KR" dirty="0" smtClean="0"/>
          </a:p>
          <a:p>
            <a:pPr lvl="1"/>
            <a:r>
              <a:rPr lang="ko-KR" altLang="en-US" dirty="0"/>
              <a:t>미국은 소프트웨어 교육의 선두</a:t>
            </a:r>
            <a:r>
              <a:rPr lang="en-US" altLang="ko-KR" dirty="0"/>
              <a:t>, </a:t>
            </a:r>
            <a:r>
              <a:rPr lang="ko-KR" altLang="en-US" dirty="0"/>
              <a:t>소프트웨어 교육 강화 중</a:t>
            </a:r>
          </a:p>
          <a:p>
            <a:pPr lvl="1"/>
            <a:r>
              <a:rPr lang="en-US" altLang="ko-KR" dirty="0"/>
              <a:t>2013</a:t>
            </a:r>
            <a:r>
              <a:rPr lang="ko-KR" altLang="en-US" dirty="0"/>
              <a:t>년 말 </a:t>
            </a:r>
            <a:r>
              <a:rPr lang="ko-KR" altLang="en-US" dirty="0" err="1"/>
              <a:t>오바마</a:t>
            </a:r>
            <a:r>
              <a:rPr lang="ko-KR" altLang="en-US" dirty="0"/>
              <a:t> 대통령이 프로그래밍 교육을 지지</a:t>
            </a:r>
          </a:p>
          <a:p>
            <a:pPr lvl="1"/>
            <a:r>
              <a:rPr lang="ko-KR" altLang="en-US" dirty="0"/>
              <a:t>빌 </a:t>
            </a:r>
            <a:r>
              <a:rPr lang="ko-KR" altLang="en-US" dirty="0" err="1"/>
              <a:t>게이츠</a:t>
            </a:r>
            <a:r>
              <a:rPr lang="en-US" altLang="ko-KR" dirty="0"/>
              <a:t>, </a:t>
            </a:r>
            <a:r>
              <a:rPr lang="ko-KR" altLang="en-US" dirty="0"/>
              <a:t>마크 </a:t>
            </a:r>
            <a:r>
              <a:rPr lang="ko-KR" altLang="en-US" dirty="0" err="1"/>
              <a:t>저커버그</a:t>
            </a:r>
            <a:r>
              <a:rPr lang="ko-KR" altLang="en-US" dirty="0"/>
              <a:t> 등이 프로그래밍 교육 캠페인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자동차 정비공은 단순히 자동차 오일만 갈지 않고</a:t>
            </a:r>
            <a:r>
              <a:rPr lang="en-US" altLang="ko-KR" dirty="0"/>
              <a:t>, </a:t>
            </a:r>
            <a:r>
              <a:rPr lang="ko-KR" altLang="en-US" dirty="0"/>
              <a:t>정비용</a:t>
            </a:r>
          </a:p>
          <a:p>
            <a:pPr marL="400050" lvl="1" indent="0">
              <a:buNone/>
            </a:pPr>
            <a:r>
              <a:rPr lang="ko-KR" altLang="en-US" dirty="0"/>
              <a:t>    소프트웨어를 다루면서 일하고 있다</a:t>
            </a:r>
            <a:r>
              <a:rPr lang="en-US" altLang="ko-KR" dirty="0"/>
              <a:t>.“(</a:t>
            </a:r>
            <a:r>
              <a:rPr lang="ko-KR" altLang="en-US" dirty="0" err="1"/>
              <a:t>오바마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코드닷오알지</a:t>
            </a:r>
            <a:r>
              <a:rPr lang="en-US" altLang="ko-KR" dirty="0"/>
              <a:t>(code.org)</a:t>
            </a:r>
            <a:r>
              <a:rPr lang="ko-KR" altLang="en-US" dirty="0"/>
              <a:t>를 중심으로 프로그래밍 교육 확산 붐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모든 근로자는 큰 문제를 작은 문제들로 나누어 </a:t>
            </a:r>
            <a:r>
              <a:rPr lang="ko-KR" altLang="en-US" dirty="0" smtClean="0"/>
              <a:t>생각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컴퓨팅 사고의 분해와 같은 맥락을 강조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간호사도 </a:t>
            </a:r>
            <a:r>
              <a:rPr lang="ko-KR" altLang="en-US" dirty="0"/>
              <a:t>데이터를 분석하고 컴퓨터에 담긴 기록을 관리</a:t>
            </a:r>
          </a:p>
          <a:p>
            <a:pPr lvl="1"/>
            <a:r>
              <a:rPr lang="ko-KR" altLang="en-US" dirty="0"/>
              <a:t>기계 수리공도 컴퓨터 프로그램을 다루고 있음을 </a:t>
            </a:r>
            <a:r>
              <a:rPr lang="ko-KR" altLang="en-US" dirty="0" smtClean="0"/>
              <a:t>강조</a:t>
            </a:r>
            <a:endParaRPr lang="ko-KR" altLang="en-US" dirty="0"/>
          </a:p>
          <a:p>
            <a:pPr marL="800100" lvl="2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48" y="1600244"/>
            <a:ext cx="4127652" cy="189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작업완료\소프트웨어와컴퓨팅사고\소프트웨어와컴퓨팅사고_그림파일\1장\그림1-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46" y="4027169"/>
            <a:ext cx="4279551" cy="179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41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소프트웨어와 하드웨어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하드웨어는 컴퓨터 시스템의 물리적인 기반을 제공 </a:t>
            </a:r>
          </a:p>
          <a:p>
            <a:r>
              <a:rPr lang="ko-KR" altLang="en-US" dirty="0"/>
              <a:t>전자 회로와 그 밖의 물리적인 장치들로 이루어짐</a:t>
            </a:r>
            <a:endParaRPr lang="en-US" altLang="ko-KR" dirty="0"/>
          </a:p>
          <a:p>
            <a:r>
              <a:rPr lang="ko-KR" altLang="en-US" dirty="0"/>
              <a:t>소프트웨어에</a:t>
            </a:r>
            <a:r>
              <a:rPr lang="en-US" altLang="ko-KR" dirty="0"/>
              <a:t> </a:t>
            </a:r>
            <a:r>
              <a:rPr lang="ko-KR" altLang="en-US" dirty="0"/>
              <a:t>대응되는 개념</a:t>
            </a:r>
            <a:endParaRPr lang="en-US" altLang="ko-KR" dirty="0"/>
          </a:p>
          <a:p>
            <a:r>
              <a:rPr lang="ko-KR" altLang="en-US" dirty="0"/>
              <a:t>사람의 육체에 해당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92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 각국의 소프트웨어 교육 동향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미국 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2016</a:t>
            </a:r>
            <a:r>
              <a:rPr lang="ko-KR" altLang="en-US" dirty="0"/>
              <a:t>년 ‘모든 사람들을 위한 컴퓨터과학’이란 국정과제 제안 </a:t>
            </a:r>
          </a:p>
          <a:p>
            <a:pPr lvl="1" latinLnBrk="0"/>
            <a:r>
              <a:rPr lang="ko-KR" altLang="en-US" dirty="0"/>
              <a:t>유치원부터의 소프트웨어 교육을 위해 </a:t>
            </a:r>
            <a:r>
              <a:rPr lang="en-US" altLang="ko-KR" dirty="0"/>
              <a:t>40</a:t>
            </a:r>
            <a:r>
              <a:rPr lang="ko-KR" altLang="en-US" dirty="0"/>
              <a:t>억 달러의 기금 조성</a:t>
            </a:r>
          </a:p>
          <a:p>
            <a:pPr marL="400050" lvl="1" indent="0" latinLnBrk="0">
              <a:buNone/>
            </a:pPr>
            <a:r>
              <a:rPr lang="ko-KR" altLang="en-US" dirty="0"/>
              <a:t>    미래 직업을 선택할 기회 부여</a:t>
            </a:r>
            <a:r>
              <a:rPr lang="en-US" altLang="ko-KR" dirty="0"/>
              <a:t>, </a:t>
            </a:r>
            <a:r>
              <a:rPr lang="ko-KR" altLang="en-US" dirty="0"/>
              <a:t>여학생과 소수계층 위주</a:t>
            </a:r>
          </a:p>
          <a:p>
            <a:pPr lvl="1" latinLnBrk="0"/>
            <a:r>
              <a:rPr lang="ko-KR" altLang="en-US" dirty="0"/>
              <a:t>무료 온라인 사이트가 속속 생겨나고</a:t>
            </a:r>
            <a:r>
              <a:rPr lang="en-US" altLang="ko-KR" dirty="0"/>
              <a:t>, </a:t>
            </a:r>
            <a:r>
              <a:rPr lang="ko-KR" altLang="en-US" dirty="0"/>
              <a:t>컴퓨팅 사고 교육 강화</a:t>
            </a:r>
          </a:p>
          <a:p>
            <a:pPr lvl="1" latinLnBrk="0"/>
            <a:r>
              <a:rPr lang="ko-KR" altLang="en-US" dirty="0" err="1"/>
              <a:t>구글</a:t>
            </a:r>
            <a:r>
              <a:rPr lang="en-US" altLang="ko-KR" dirty="0"/>
              <a:t>, </a:t>
            </a:r>
            <a:r>
              <a:rPr lang="ko-KR" altLang="en-US" dirty="0" err="1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아마존 등 소프트웨어 거대 기업들이 적극 후원</a:t>
            </a:r>
          </a:p>
          <a:p>
            <a:pPr lvl="1" latinLnBrk="0"/>
            <a:r>
              <a:rPr lang="en-US" altLang="ko-KR" dirty="0"/>
              <a:t>“</a:t>
            </a:r>
            <a:r>
              <a:rPr lang="ko-KR" altLang="en-US" dirty="0" err="1"/>
              <a:t>스마트폰으로</a:t>
            </a:r>
            <a:r>
              <a:rPr lang="ko-KR" altLang="en-US" dirty="0"/>
              <a:t> 게임을 하는 대신 직접 프로그래밍을 해보라</a:t>
            </a:r>
            <a:r>
              <a:rPr lang="en-US" altLang="ko-KR" dirty="0"/>
              <a:t>.”(</a:t>
            </a:r>
            <a:r>
              <a:rPr lang="ko-KR" altLang="en-US" dirty="0" err="1"/>
              <a:t>오바마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61" y="4344987"/>
            <a:ext cx="4743450" cy="20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96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 각국의 소프트웨어 교육 동향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세계 주요국의 소프트웨어 교육 현황</a:t>
            </a:r>
            <a:endParaRPr lang="en-US" altLang="ko-KR" dirty="0" smtClean="0"/>
          </a:p>
          <a:p>
            <a:pPr lvl="1"/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이스라엘</a:t>
            </a:r>
            <a:r>
              <a:rPr lang="en-US" altLang="ko-KR" dirty="0"/>
              <a:t>, </a:t>
            </a:r>
            <a:r>
              <a:rPr lang="ko-KR" altLang="en-US" dirty="0" err="1"/>
              <a:t>에스토니아</a:t>
            </a:r>
            <a:r>
              <a:rPr lang="en-US" altLang="ko-KR" dirty="0"/>
              <a:t>, </a:t>
            </a:r>
            <a:r>
              <a:rPr lang="ko-KR" altLang="en-US" dirty="0"/>
              <a:t>핀란드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중국 등</a:t>
            </a:r>
          </a:p>
          <a:p>
            <a:pPr lvl="1"/>
            <a:r>
              <a:rPr lang="ko-KR" altLang="en-US" dirty="0"/>
              <a:t>소프트웨어 교육의 중요성을 깨닫고 소프트웨어 교육 실시</a:t>
            </a:r>
          </a:p>
          <a:p>
            <a:pPr lvl="1"/>
            <a:r>
              <a:rPr lang="ko-KR" altLang="en-US" dirty="0"/>
              <a:t>소프트웨어 능력이 국가 경쟁력을 좌우할 것이라는 확신</a:t>
            </a:r>
          </a:p>
          <a:p>
            <a:pPr lvl="1"/>
            <a:r>
              <a:rPr lang="ko-KR" altLang="en-US" dirty="0"/>
              <a:t>영국은 </a:t>
            </a:r>
            <a:r>
              <a:rPr lang="en-US" altLang="ko-KR" dirty="0"/>
              <a:t>2014</a:t>
            </a:r>
            <a:r>
              <a:rPr lang="ko-KR" altLang="en-US" dirty="0"/>
              <a:t>년부터 컴퓨팅 과목을 </a:t>
            </a:r>
            <a:r>
              <a:rPr lang="en-US" altLang="ko-KR" dirty="0"/>
              <a:t>5~16</a:t>
            </a:r>
            <a:r>
              <a:rPr lang="ko-KR" altLang="en-US" dirty="0"/>
              <a:t>세 필수과목으로 지정</a:t>
            </a:r>
          </a:p>
          <a:p>
            <a:pPr marL="400050" lvl="1" indent="0">
              <a:buNone/>
            </a:pPr>
            <a:r>
              <a:rPr lang="ko-KR" altLang="en-US" dirty="0"/>
              <a:t>    초중고교에서 매주 </a:t>
            </a:r>
            <a:r>
              <a:rPr lang="en-US" altLang="ko-KR" dirty="0"/>
              <a:t>1</a:t>
            </a:r>
            <a:r>
              <a:rPr lang="ko-KR" altLang="en-US" dirty="0"/>
              <a:t>시간 이상 교육</a:t>
            </a:r>
            <a:r>
              <a:rPr lang="en-US" altLang="ko-KR" dirty="0"/>
              <a:t>, </a:t>
            </a:r>
            <a:r>
              <a:rPr lang="ko-KR" altLang="en-US" dirty="0"/>
              <a:t>문제해결 능력 등 향상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22" y="3699669"/>
            <a:ext cx="6776341" cy="28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1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 각국의 소프트웨어 교육 동향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일본은 </a:t>
            </a:r>
            <a:r>
              <a:rPr lang="en-US" altLang="ko-KR" dirty="0"/>
              <a:t>2009</a:t>
            </a:r>
            <a:r>
              <a:rPr lang="ko-KR" altLang="en-US" dirty="0"/>
              <a:t>년부터 소프트웨어 교육 강화</a:t>
            </a:r>
            <a:r>
              <a:rPr lang="en-US" altLang="ko-KR" dirty="0"/>
              <a:t>, </a:t>
            </a:r>
            <a:r>
              <a:rPr lang="ko-KR" altLang="en-US" dirty="0"/>
              <a:t>소프트웨어 교육</a:t>
            </a:r>
            <a:endParaRPr lang="en-US" altLang="ko-KR" dirty="0"/>
          </a:p>
          <a:p>
            <a:pPr latinLnBrk="0">
              <a:buNone/>
            </a:pPr>
            <a:r>
              <a:rPr lang="ko-KR" altLang="en-US" dirty="0"/>
              <a:t>    전면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    </a:t>
            </a:r>
            <a:r>
              <a:rPr lang="en-US" altLang="ko-KR" dirty="0"/>
              <a:t>2009</a:t>
            </a:r>
            <a:r>
              <a:rPr lang="ko-KR" altLang="en-US" dirty="0"/>
              <a:t>년 유치원</a:t>
            </a:r>
            <a:r>
              <a:rPr lang="en-US" altLang="ko-KR" dirty="0"/>
              <a:t>, 2011</a:t>
            </a:r>
            <a:r>
              <a:rPr lang="ko-KR" altLang="en-US" dirty="0"/>
              <a:t>년 초등학교</a:t>
            </a:r>
            <a:r>
              <a:rPr lang="en-US" altLang="ko-KR" dirty="0"/>
              <a:t>, 2012</a:t>
            </a:r>
            <a:r>
              <a:rPr lang="ko-KR" altLang="en-US" dirty="0"/>
              <a:t>년 중고등학교 필수 </a:t>
            </a:r>
            <a:r>
              <a:rPr lang="ko-KR" altLang="en-US" dirty="0" smtClean="0"/>
              <a:t>과목 지정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중학교는 </a:t>
            </a:r>
            <a:r>
              <a:rPr lang="ko-KR" altLang="en-US" dirty="0"/>
              <a:t>연간 </a:t>
            </a:r>
            <a:r>
              <a:rPr lang="en-US" altLang="ko-KR" dirty="0"/>
              <a:t>55</a:t>
            </a:r>
            <a:r>
              <a:rPr lang="ko-KR" altLang="en-US" dirty="0"/>
              <a:t>시간 이상 소프트웨어 교육</a:t>
            </a:r>
            <a:endParaRPr lang="en-US" altLang="ko-KR" dirty="0"/>
          </a:p>
          <a:p>
            <a:pPr latinLnBrk="0"/>
            <a:r>
              <a:rPr lang="ko-KR" altLang="en-US" dirty="0"/>
              <a:t>중국은 </a:t>
            </a:r>
            <a:r>
              <a:rPr lang="en-US" altLang="ko-KR" dirty="0"/>
              <a:t>2</a:t>
            </a:r>
            <a:r>
              <a:rPr lang="ko-KR" altLang="en-US" dirty="0" err="1"/>
              <a:t>천년대</a:t>
            </a:r>
            <a:r>
              <a:rPr lang="ko-KR" altLang="en-US" dirty="0"/>
              <a:t> 초반부터 </a:t>
            </a:r>
            <a:r>
              <a:rPr lang="ko-KR" altLang="en-US" dirty="0" err="1"/>
              <a:t>초중고</a:t>
            </a:r>
            <a:r>
              <a:rPr lang="ko-KR" altLang="en-US" dirty="0"/>
              <a:t> 정보통신 기술교육 </a:t>
            </a:r>
            <a:r>
              <a:rPr lang="ko-KR" altLang="en-US" dirty="0" smtClean="0"/>
              <a:t>의무화</a:t>
            </a:r>
            <a:endParaRPr lang="en-US" altLang="ko-KR" dirty="0" smtClean="0"/>
          </a:p>
          <a:p>
            <a:pPr lvl="1" latinLnBrk="0"/>
            <a:r>
              <a:rPr lang="en-US" altLang="ko-KR" dirty="0" smtClean="0"/>
              <a:t>2001</a:t>
            </a:r>
            <a:r>
              <a:rPr lang="ko-KR" altLang="en-US" dirty="0"/>
              <a:t>년 초등</a:t>
            </a:r>
            <a:r>
              <a:rPr lang="en-US" altLang="ko-KR" dirty="0"/>
              <a:t>, 2003</a:t>
            </a:r>
            <a:r>
              <a:rPr lang="ko-KR" altLang="en-US" dirty="0"/>
              <a:t>년 중학교</a:t>
            </a:r>
            <a:r>
              <a:rPr lang="en-US" altLang="ko-KR" dirty="0"/>
              <a:t>, 2005</a:t>
            </a:r>
            <a:r>
              <a:rPr lang="ko-KR" altLang="en-US" dirty="0"/>
              <a:t>년 고등학교 필수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 latinLnBrk="0"/>
            <a:r>
              <a:rPr lang="ko-KR" altLang="en-US" dirty="0" smtClean="0"/>
              <a:t>초등학교 </a:t>
            </a:r>
            <a:r>
              <a:rPr lang="en-US" altLang="ko-KR" dirty="0"/>
              <a:t>3</a:t>
            </a:r>
            <a:r>
              <a:rPr lang="ko-KR" altLang="en-US" dirty="0"/>
              <a:t>학년</a:t>
            </a:r>
            <a:r>
              <a:rPr lang="en-US" altLang="ko-KR" dirty="0"/>
              <a:t>~</a:t>
            </a:r>
            <a:r>
              <a:rPr lang="ko-KR" altLang="en-US" dirty="0"/>
              <a:t>중학교 각 </a:t>
            </a:r>
            <a:r>
              <a:rPr lang="en-US" altLang="ko-KR" dirty="0"/>
              <a:t>68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고등학교 </a:t>
            </a:r>
            <a:r>
              <a:rPr lang="en-US" altLang="ko-KR" dirty="0"/>
              <a:t>70~140</a:t>
            </a:r>
            <a:r>
              <a:rPr lang="ko-KR" altLang="en-US" dirty="0"/>
              <a:t>시간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00719" y="3934495"/>
            <a:ext cx="3874185" cy="219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0995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 각국의 소프트웨어 교육 동향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D:\작업완료\소프트웨어와컴퓨팅사고\소프트웨어와컴퓨팅사고_그림파일\1장\표1-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74" y="1268413"/>
            <a:ext cx="7142565" cy="56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9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ko-KR" altLang="en-US" dirty="0" smtClean="0"/>
              <a:t>우리나라의 소프트웨어 교육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2015</a:t>
            </a:r>
            <a:r>
              <a:rPr lang="ko-KR" altLang="en-US" dirty="0"/>
              <a:t>년 ‘소프트웨어 중심사회를 위한 인재양성 추진계획’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/>
              <a:t>교육부와 </a:t>
            </a:r>
            <a:r>
              <a:rPr lang="ko-KR" altLang="en-US" dirty="0" err="1"/>
              <a:t>미래창조과학부에서</a:t>
            </a:r>
            <a:r>
              <a:rPr lang="ko-KR" altLang="en-US" dirty="0"/>
              <a:t> 주관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2018</a:t>
            </a:r>
            <a:r>
              <a:rPr lang="ko-KR" altLang="en-US" dirty="0"/>
              <a:t>년 중학교에 ‘정보’ 과목이 필수로 지정되어 </a:t>
            </a:r>
            <a:r>
              <a:rPr lang="en-US" altLang="ko-KR" dirty="0"/>
              <a:t>34</a:t>
            </a:r>
            <a:r>
              <a:rPr lang="ko-KR" altLang="en-US" dirty="0"/>
              <a:t>시간 이상</a:t>
            </a:r>
            <a:endParaRPr lang="en-US" altLang="ko-KR" dirty="0"/>
          </a:p>
          <a:p>
            <a:r>
              <a:rPr lang="en-US" altLang="ko-KR" dirty="0" smtClean="0"/>
              <a:t>2017</a:t>
            </a:r>
            <a:r>
              <a:rPr lang="ko-KR" altLang="en-US" dirty="0"/>
              <a:t>년에 초등학생 </a:t>
            </a:r>
            <a:r>
              <a:rPr lang="en-US" altLang="ko-KR" dirty="0"/>
              <a:t>5~6</a:t>
            </a:r>
            <a:r>
              <a:rPr lang="ko-KR" altLang="en-US" dirty="0"/>
              <a:t>학년 소프트웨어 기초교육 </a:t>
            </a:r>
            <a:r>
              <a:rPr lang="en-US" altLang="ko-KR" dirty="0"/>
              <a:t>12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2019</a:t>
            </a:r>
            <a:r>
              <a:rPr lang="ko-KR" altLang="en-US" dirty="0"/>
              <a:t>년부터는 </a:t>
            </a:r>
            <a:r>
              <a:rPr lang="en-US" altLang="ko-KR" dirty="0"/>
              <a:t>12</a:t>
            </a:r>
            <a:r>
              <a:rPr lang="ko-KR" altLang="en-US" dirty="0"/>
              <a:t>시간에서 </a:t>
            </a:r>
            <a:r>
              <a:rPr lang="en-US" altLang="ko-KR" dirty="0"/>
              <a:t>17</a:t>
            </a:r>
            <a:r>
              <a:rPr lang="ko-KR" altLang="en-US" dirty="0"/>
              <a:t>시간으로 늘어남</a:t>
            </a:r>
            <a:endParaRPr lang="en-US" altLang="ko-KR" dirty="0"/>
          </a:p>
          <a:p>
            <a:r>
              <a:rPr lang="ko-KR" altLang="en-US" dirty="0" smtClean="0"/>
              <a:t>고교 </a:t>
            </a:r>
            <a:r>
              <a:rPr lang="ko-KR" altLang="en-US" dirty="0"/>
              <a:t>심화선택인 ‘정보’ 과목이 </a:t>
            </a:r>
            <a:r>
              <a:rPr lang="en-US" altLang="ko-KR" dirty="0"/>
              <a:t>2018</a:t>
            </a:r>
            <a:r>
              <a:rPr lang="ko-KR" altLang="en-US" dirty="0"/>
              <a:t>년부터 일반선택으로 격상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535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우리나라의 소프트웨어 교육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대학</a:t>
            </a:r>
            <a:endParaRPr lang="en-US" altLang="ko-KR" dirty="0" smtClean="0"/>
          </a:p>
          <a:p>
            <a:pPr lvl="1"/>
            <a:r>
              <a:rPr lang="ko-KR" altLang="en-US" dirty="0"/>
              <a:t>미래에는 소프트웨어가 전반적인 산업 분야의 기초가 될 예정</a:t>
            </a:r>
          </a:p>
          <a:p>
            <a:pPr lvl="1"/>
            <a:r>
              <a:rPr lang="ko-KR" altLang="en-US" dirty="0"/>
              <a:t>대학교 소프트웨어 교육의 대폭 강화</a:t>
            </a:r>
          </a:p>
          <a:p>
            <a:pPr lvl="1"/>
            <a:r>
              <a:rPr lang="ko-KR" altLang="en-US" dirty="0"/>
              <a:t>산업현장에 필요한 문제해결 역량을 갖춘 창의적 인재 양성</a:t>
            </a:r>
          </a:p>
          <a:p>
            <a:pPr lvl="1"/>
            <a:r>
              <a:rPr lang="ko-KR" altLang="en-US" dirty="0"/>
              <a:t>소프트웨어 중심대학을 선정</a:t>
            </a:r>
            <a:r>
              <a:rPr lang="en-US" altLang="ko-KR" dirty="0"/>
              <a:t>, </a:t>
            </a:r>
            <a:r>
              <a:rPr lang="ko-KR" altLang="en-US" dirty="0"/>
              <a:t>산업현장에 필요한 </a:t>
            </a:r>
            <a:r>
              <a:rPr lang="ko-KR" altLang="en-US" dirty="0" smtClean="0"/>
              <a:t>인력양성</a:t>
            </a:r>
            <a:endParaRPr lang="ko-KR" altLang="en-US" dirty="0"/>
          </a:p>
          <a:p>
            <a:pPr lvl="1"/>
            <a:r>
              <a:rPr lang="ko-KR" altLang="en-US" dirty="0"/>
              <a:t>비전공자를 대상으로 하는 소프트웨어 기초교육 </a:t>
            </a:r>
            <a:r>
              <a:rPr lang="ko-KR" altLang="en-US" dirty="0" smtClean="0"/>
              <a:t>확대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미래의 </a:t>
            </a:r>
            <a:r>
              <a:rPr lang="ko-KR" altLang="en-US" dirty="0"/>
              <a:t>다양한 문제해결에 소프트웨어와 관련된 지식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</a:t>
            </a:r>
            <a:r>
              <a:rPr lang="ko-KR" altLang="en-US" dirty="0"/>
              <a:t>개념의 전공 능력에 활용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7175" y="4065919"/>
            <a:ext cx="5045225" cy="260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978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교육의 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소프트웨어 시범학교나 방과 후 소프트웨어 교육의 효과 조사 </a:t>
            </a:r>
          </a:p>
          <a:p>
            <a:r>
              <a:rPr lang="en-US" altLang="ko-KR" dirty="0"/>
              <a:t>2014</a:t>
            </a:r>
            <a:r>
              <a:rPr lang="ko-KR" altLang="en-US" dirty="0"/>
              <a:t>년 논문 </a:t>
            </a:r>
            <a:r>
              <a:rPr lang="en-US" altLang="ko-KR" dirty="0"/>
              <a:t>100</a:t>
            </a:r>
            <a:r>
              <a:rPr lang="ko-KR" altLang="en-US" dirty="0"/>
              <a:t>여 편에 대한 통계적 메타 분석</a:t>
            </a:r>
            <a:r>
              <a:rPr lang="en-US" altLang="ko-KR" dirty="0"/>
              <a:t>(</a:t>
            </a:r>
            <a:r>
              <a:rPr lang="ko-KR" altLang="en-US" dirty="0"/>
              <a:t>안성진 교수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초중학생들의</a:t>
            </a:r>
            <a:r>
              <a:rPr lang="ko-KR" altLang="en-US" dirty="0"/>
              <a:t> 문제해결 능력 </a:t>
            </a:r>
            <a:r>
              <a:rPr lang="en-US" altLang="ko-KR" dirty="0"/>
              <a:t>20.4%, </a:t>
            </a:r>
            <a:r>
              <a:rPr lang="ko-KR" altLang="en-US" dirty="0"/>
              <a:t>논리적 사고 능력 </a:t>
            </a:r>
            <a:r>
              <a:rPr lang="en-US" altLang="ko-KR" dirty="0"/>
              <a:t>37.5%,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사고 능력 </a:t>
            </a:r>
            <a:r>
              <a:rPr lang="en-US" altLang="ko-KR" dirty="0"/>
              <a:t>22.3%, </a:t>
            </a:r>
            <a:r>
              <a:rPr lang="ko-KR" altLang="en-US" dirty="0"/>
              <a:t>해결책에 대한 확신과 독립성 </a:t>
            </a:r>
            <a:r>
              <a:rPr lang="en-US" altLang="ko-KR" dirty="0"/>
              <a:t>18.1% </a:t>
            </a:r>
            <a:r>
              <a:rPr lang="ko-KR" altLang="en-US" dirty="0"/>
              <a:t>향상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1장\그림1-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60" y="3047723"/>
            <a:ext cx="7818926" cy="329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74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 교과목의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소프트웨어 교육의 한 가지 방법</a:t>
            </a:r>
            <a:endParaRPr lang="en-US" altLang="ko-KR" dirty="0" smtClean="0"/>
          </a:p>
          <a:p>
            <a:r>
              <a:rPr lang="ko-KR" altLang="en-US" dirty="0" smtClean="0"/>
              <a:t>컴퓨팅 사고를 학습하고</a:t>
            </a:r>
            <a:r>
              <a:rPr lang="en-US" altLang="ko-KR" dirty="0"/>
              <a:t> </a:t>
            </a:r>
            <a:r>
              <a:rPr lang="ko-KR" altLang="en-US" dirty="0" smtClean="0"/>
              <a:t>이를 활용하여 본인들의 전공에서 마주칠 수 있는 문제 해결에 적용</a:t>
            </a:r>
            <a:endParaRPr lang="en-US" altLang="ko-KR" dirty="0" smtClean="0"/>
          </a:p>
          <a:p>
            <a:r>
              <a:rPr lang="ko-KR" altLang="en-US" dirty="0" smtClean="0"/>
              <a:t>컴퓨팅 사고</a:t>
            </a:r>
            <a:r>
              <a:rPr lang="en-US" altLang="ko-KR" dirty="0" smtClean="0"/>
              <a:t>(Computational Thinking)? (</a:t>
            </a:r>
            <a:r>
              <a:rPr lang="ko-KR" altLang="en-US" dirty="0" smtClean="0"/>
              <a:t>추후 다시 설명 예정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컴퓨터과학자가 문제를 해결하는 방법</a:t>
            </a:r>
          </a:p>
          <a:p>
            <a:pPr lvl="1"/>
            <a:r>
              <a:rPr lang="ko-KR" altLang="en-US" dirty="0"/>
              <a:t>다양한 분야의 문제해결에 적용하는 사고 방법</a:t>
            </a:r>
          </a:p>
          <a:p>
            <a:pPr lvl="1"/>
            <a:r>
              <a:rPr lang="ko-KR" altLang="en-US" dirty="0"/>
              <a:t>인간의 사고와 컴퓨터의 능력을 통합한 사고</a:t>
            </a:r>
            <a:endParaRPr lang="en-US" altLang="ko-KR" dirty="0"/>
          </a:p>
          <a:p>
            <a:pPr lvl="1"/>
            <a:r>
              <a:rPr lang="ko-KR" altLang="en-US" dirty="0"/>
              <a:t>문제 분석</a:t>
            </a:r>
            <a:r>
              <a:rPr lang="en-US" altLang="ko-KR" dirty="0"/>
              <a:t>, </a:t>
            </a:r>
            <a:r>
              <a:rPr lang="ko-KR" altLang="en-US" dirty="0"/>
              <a:t>분해</a:t>
            </a:r>
            <a:r>
              <a:rPr lang="en-US" altLang="ko-KR" dirty="0"/>
              <a:t>, </a:t>
            </a:r>
            <a:r>
              <a:rPr lang="ko-KR" altLang="en-US" dirty="0"/>
              <a:t>패턴인식</a:t>
            </a:r>
            <a:r>
              <a:rPr lang="en-US" altLang="ko-KR" dirty="0"/>
              <a:t>, </a:t>
            </a:r>
            <a:r>
              <a:rPr lang="ko-KR" altLang="en-US" dirty="0"/>
              <a:t>추상화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평가 등의 과정</a:t>
            </a:r>
          </a:p>
          <a:p>
            <a:pPr lvl="1"/>
            <a:r>
              <a:rPr lang="ko-KR" altLang="en-US" dirty="0"/>
              <a:t>주어진 문제를 보다 창의적으로 해결하는 핵심 </a:t>
            </a:r>
            <a:r>
              <a:rPr lang="ko-KR" altLang="en-US" dirty="0" smtClean="0"/>
              <a:t>능력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12" y="5177930"/>
            <a:ext cx="3491310" cy="141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362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 수업의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프로그래머 또는 소프트웨어 개발자 양성이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1"/>
            <a:r>
              <a:rPr lang="ko-KR" altLang="en-US" dirty="0" smtClean="0"/>
              <a:t>학생들이 본인의 전공에서 컴퓨팅 기술을 활용할 수 있는 기초 학습</a:t>
            </a:r>
            <a:endParaRPr lang="ko-KR" altLang="en-US" dirty="0"/>
          </a:p>
          <a:p>
            <a:pPr lvl="1"/>
            <a:r>
              <a:rPr lang="ko-KR" altLang="en-US" dirty="0"/>
              <a:t>사고력</a:t>
            </a:r>
            <a:r>
              <a:rPr lang="en-US" altLang="ko-KR" dirty="0"/>
              <a:t>, </a:t>
            </a:r>
            <a:r>
              <a:rPr lang="ko-KR" altLang="en-US" dirty="0"/>
              <a:t>논리력</a:t>
            </a:r>
            <a:r>
              <a:rPr lang="en-US" altLang="ko-KR" dirty="0"/>
              <a:t>, </a:t>
            </a:r>
            <a:r>
              <a:rPr lang="ko-KR" altLang="en-US" dirty="0"/>
              <a:t>창의력</a:t>
            </a:r>
            <a:r>
              <a:rPr lang="en-US" altLang="ko-KR" dirty="0"/>
              <a:t>, </a:t>
            </a:r>
            <a:r>
              <a:rPr lang="ko-KR" altLang="en-US" dirty="0"/>
              <a:t>상상력</a:t>
            </a:r>
            <a:r>
              <a:rPr lang="en-US" altLang="ko-KR" dirty="0"/>
              <a:t>, </a:t>
            </a:r>
            <a:r>
              <a:rPr lang="ko-KR" altLang="en-US" dirty="0"/>
              <a:t>문제해결 능력 등 향상</a:t>
            </a:r>
          </a:p>
          <a:p>
            <a:pPr lvl="1"/>
            <a:r>
              <a:rPr lang="ko-KR" altLang="en-US" dirty="0"/>
              <a:t>소프트웨어와 관련이 적은 분야로 진출할 사람에게도 큰 도움</a:t>
            </a:r>
          </a:p>
          <a:p>
            <a:pPr lvl="1"/>
            <a:r>
              <a:rPr lang="ko-KR" altLang="en-US" dirty="0"/>
              <a:t>소규모 팀 활동을 통해 의사소통 능력까지 향상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목표</a:t>
            </a:r>
            <a:endParaRPr lang="ko-KR" altLang="en-US" dirty="0"/>
          </a:p>
          <a:p>
            <a:pPr lvl="1"/>
            <a:r>
              <a:rPr lang="ko-KR" altLang="en-US" dirty="0" smtClean="0"/>
              <a:t>문제를 정의하고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해결 과정을 정리해서 프로그래밍 하는 과정을 통해 컴퓨팅 사고를 학습하는 것이 목적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7386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 교과목의 </a:t>
            </a:r>
            <a:r>
              <a:rPr lang="ko-KR" altLang="en-US" dirty="0" smtClean="0"/>
              <a:t>수업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기술에 대해서 설명</a:t>
            </a:r>
            <a:endParaRPr lang="en-US" altLang="ko-KR" dirty="0" smtClean="0"/>
          </a:p>
          <a:p>
            <a:r>
              <a:rPr lang="ko-KR" altLang="en-US" dirty="0" smtClean="0"/>
              <a:t>컴퓨팅 사고에 대해 설명</a:t>
            </a:r>
            <a:endParaRPr lang="en-US" altLang="ko-KR" dirty="0" smtClean="0"/>
          </a:p>
          <a:p>
            <a:r>
              <a:rPr lang="ko-KR" altLang="en-US" dirty="0" smtClean="0"/>
              <a:t>컴퓨팅 사고에서 문제 해결 방법을 표현할 순서도 학습</a:t>
            </a:r>
            <a:endParaRPr lang="en-US" altLang="ko-KR" dirty="0" smtClean="0"/>
          </a:p>
          <a:p>
            <a:r>
              <a:rPr lang="ko-KR" altLang="en-US" dirty="0" smtClean="0"/>
              <a:t>프로그래밍에 필요한 기초 학습</a:t>
            </a:r>
            <a:endParaRPr lang="en-US" altLang="ko-KR" dirty="0" smtClean="0"/>
          </a:p>
          <a:p>
            <a:r>
              <a:rPr lang="ko-KR" altLang="en-US" dirty="0" smtClean="0"/>
              <a:t>문제해결의 </a:t>
            </a:r>
            <a:r>
              <a:rPr lang="ko-KR" altLang="en-US" dirty="0"/>
              <a:t>아이디어를 구체화한 후 프로그래밍 </a:t>
            </a:r>
            <a:r>
              <a:rPr lang="ko-KR" altLang="en-US" dirty="0" smtClean="0"/>
              <a:t>작업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64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소프트웨어와 하드웨어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소프트웨어는 흔히 </a:t>
            </a:r>
            <a:r>
              <a:rPr lang="ko-KR" altLang="en-US" dirty="0">
                <a:latin typeface="+mn-ea"/>
              </a:rPr>
              <a:t>컴퓨터 프로그램과 같은 의미로 사용되기도 함</a:t>
            </a:r>
          </a:p>
          <a:p>
            <a:r>
              <a:rPr lang="ko-KR" altLang="en-US" dirty="0">
                <a:latin typeface="+mn-ea"/>
              </a:rPr>
              <a:t>음악회나 식순 프로그램과 같이 작업의 논리적 진행 </a:t>
            </a:r>
            <a:r>
              <a:rPr lang="ko-KR" altLang="en-US" dirty="0" smtClean="0">
                <a:latin typeface="+mn-ea"/>
              </a:rPr>
              <a:t>순서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요리 </a:t>
            </a:r>
            <a:r>
              <a:rPr lang="ko-KR" altLang="en-US" dirty="0" err="1" smtClean="0">
                <a:latin typeface="+mn-ea"/>
              </a:rPr>
              <a:t>레시피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논리적 표현은 명령어</a:t>
            </a:r>
            <a:r>
              <a:rPr lang="en-US" altLang="ko-KR" dirty="0">
                <a:latin typeface="+mn-ea"/>
              </a:rPr>
              <a:t>(instruction)</a:t>
            </a:r>
            <a:r>
              <a:rPr lang="ko-KR" altLang="en-US" dirty="0">
                <a:latin typeface="+mn-ea"/>
              </a:rPr>
              <a:t>들로 이루어짐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명령어들을 순서대로 나열해 놓은 것이 프로그램</a:t>
            </a:r>
            <a:r>
              <a:rPr lang="en-US" altLang="ko-KR" dirty="0">
                <a:latin typeface="+mn-ea"/>
              </a:rPr>
              <a:t>(program)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     프로그램을 작성하는 작업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프로그래밍</a:t>
            </a:r>
            <a:r>
              <a:rPr lang="en-US" altLang="ko-KR" dirty="0">
                <a:latin typeface="+mn-ea"/>
              </a:rPr>
              <a:t>(programming)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     프로그램을 작성하는 사람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프로그래머</a:t>
            </a:r>
            <a:r>
              <a:rPr lang="en-US" altLang="ko-KR" dirty="0">
                <a:latin typeface="+mn-ea"/>
              </a:rPr>
              <a:t>(programmer)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4245" y="4506393"/>
            <a:ext cx="132810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162" y="4577832"/>
            <a:ext cx="2357454" cy="176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91052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추가 영상 자료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EBS </a:t>
            </a:r>
            <a:r>
              <a:rPr lang="ko-KR" altLang="en-US" dirty="0" err="1" smtClean="0"/>
              <a:t>다큐프라임</a:t>
            </a:r>
            <a:r>
              <a:rPr lang="ko-KR" altLang="en-US" dirty="0" smtClean="0"/>
              <a:t> </a:t>
            </a:r>
            <a:r>
              <a:rPr lang="en-US" altLang="ko-KR" dirty="0" smtClean="0"/>
              <a:t>150725, "</a:t>
            </a:r>
            <a:r>
              <a:rPr lang="ko-KR" altLang="en-US" dirty="0" smtClean="0"/>
              <a:t>세상을 지배하는 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" (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www.youtube.com/watch?v=uzJ1RkqdGNI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산업 </a:t>
            </a:r>
            <a:r>
              <a:rPr lang="ko-KR" altLang="en-US" dirty="0" err="1" smtClean="0"/>
              <a:t>다큐</a:t>
            </a:r>
            <a:r>
              <a:rPr lang="ko-KR" altLang="en-US" dirty="0" smtClean="0"/>
              <a:t> </a:t>
            </a:r>
            <a:r>
              <a:rPr lang="en-US" altLang="ko-KR" dirty="0" smtClean="0"/>
              <a:t>4.0 – </a:t>
            </a:r>
            <a:r>
              <a:rPr lang="ko-KR" altLang="en-US" dirty="0" smtClean="0"/>
              <a:t>미래성장 보고서</a:t>
            </a:r>
            <a:r>
              <a:rPr lang="en-US" altLang="ko-KR" dirty="0" smtClean="0"/>
              <a:t>, "</a:t>
            </a:r>
            <a:r>
              <a:rPr lang="ko-KR" altLang="en-US" dirty="0" smtClean="0"/>
              <a:t>세상의 시작과 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소프트웨어편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(https</a:t>
            </a:r>
            <a:r>
              <a:rPr lang="en-US" altLang="ko-KR" dirty="0"/>
              <a:t>://</a:t>
            </a:r>
            <a:r>
              <a:rPr lang="en-US" altLang="ko-KR" dirty="0" smtClean="0"/>
              <a:t>www.youtube.com/watch?v=i7Aks0L80lM)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열풍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0173" y="1268413"/>
            <a:ext cx="10972800" cy="4862512"/>
          </a:xfrm>
        </p:spPr>
        <p:txBody>
          <a:bodyPr/>
          <a:lstStyle/>
          <a:p>
            <a:r>
              <a:rPr lang="ko-KR" altLang="en-US" dirty="0" smtClean="0"/>
              <a:t>세계적으로 소프트웨어 시장의 위상이 매우 큼</a:t>
            </a:r>
            <a:endParaRPr lang="en-US" altLang="ko-KR" dirty="0" smtClean="0"/>
          </a:p>
          <a:p>
            <a:r>
              <a:rPr lang="ko-KR" altLang="en-US" dirty="0" smtClean="0"/>
              <a:t>해외에서는 이미 소프트웨어를 차세대의 시장 질서를 리드해나갈 수 있는 핵심 기술로 주목하고 중요성을 강조</a:t>
            </a:r>
            <a:endParaRPr lang="en-US" altLang="ko-KR" dirty="0" smtClean="0"/>
          </a:p>
          <a:p>
            <a:r>
              <a:rPr lang="ko-KR" altLang="en-US" dirty="0" smtClean="0"/>
              <a:t>예를 들어 휴대폰 시장에서 보면 휴대폰의 강자였던 </a:t>
            </a:r>
            <a:r>
              <a:rPr lang="ko-KR" altLang="en-US" dirty="0" err="1" smtClean="0"/>
              <a:t>모토로라와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스마트폰을</a:t>
            </a:r>
            <a:r>
              <a:rPr lang="ko-KR" altLang="en-US" dirty="0" smtClean="0"/>
              <a:t> 처음 만들었던 </a:t>
            </a:r>
            <a:r>
              <a:rPr lang="ko-KR" altLang="en-US" dirty="0" err="1" smtClean="0"/>
              <a:t>노키아는</a:t>
            </a:r>
            <a:r>
              <a:rPr lang="ko-KR" altLang="en-US" dirty="0" smtClean="0"/>
              <a:t> 각각 소프트웨어 회사인 </a:t>
            </a:r>
            <a:r>
              <a:rPr lang="ko-KR" altLang="en-US" dirty="0" err="1" smtClean="0"/>
              <a:t>구글과</a:t>
            </a:r>
            <a:r>
              <a:rPr lang="ko-KR" altLang="en-US" dirty="0" smtClean="0"/>
              <a:t> 마이크로소프트사에 흡수됨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후에 모토로라는 다시 </a:t>
            </a:r>
            <a:r>
              <a:rPr lang="ko-KR" altLang="en-US" dirty="0" err="1" smtClean="0"/>
              <a:t>레노버에</a:t>
            </a:r>
            <a:r>
              <a:rPr lang="ko-KR" altLang="en-US" dirty="0" smtClean="0"/>
              <a:t> 매각됨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dirty="0" smtClean="0"/>
              <a:t>반대로 후발 주자였던 애플은 하드웨어와 소프트웨어를 결합시킨 </a:t>
            </a:r>
            <a:r>
              <a:rPr lang="ko-KR" altLang="en-US" dirty="0" err="1" smtClean="0"/>
              <a:t>아이폰으로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최 강자로 부상됨</a:t>
            </a:r>
            <a:endParaRPr lang="ko-KR" altLang="en-US" dirty="0"/>
          </a:p>
          <a:p>
            <a:r>
              <a:rPr lang="ko-KR" altLang="en-US" dirty="0" smtClean="0"/>
              <a:t>중국에서는 </a:t>
            </a:r>
            <a:r>
              <a:rPr lang="ko-KR" altLang="en-US" dirty="0" err="1" smtClean="0"/>
              <a:t>알리바바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텐센트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바이두</a:t>
            </a:r>
            <a:r>
              <a:rPr lang="ko-KR" altLang="en-US" dirty="0" smtClean="0"/>
              <a:t> 등 세계적인 </a:t>
            </a:r>
            <a:r>
              <a:rPr lang="en-US" altLang="ko-KR" dirty="0" smtClean="0"/>
              <a:t>IT</a:t>
            </a:r>
            <a:r>
              <a:rPr lang="ko-KR" altLang="en-US" dirty="0" smtClean="0"/>
              <a:t>회사가 등장하면서 소프트웨어 경쟁력을 확보하고 있음</a:t>
            </a:r>
            <a:endParaRPr lang="en-US" altLang="ko-KR" dirty="0" smtClean="0"/>
          </a:p>
          <a:p>
            <a:r>
              <a:rPr lang="ko-KR" altLang="en-US" dirty="0" smtClean="0"/>
              <a:t>국내에서는 삼성에서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년에 그룹 내 소프트웨어 인력을 대상으로 한 역량 평가에서 절반 이상이 기초 수준으로 평가되었다고 발표</a:t>
            </a:r>
            <a:r>
              <a:rPr lang="en-US" altLang="ko-KR" dirty="0" smtClean="0"/>
              <a:t>. 1~2% </a:t>
            </a:r>
            <a:r>
              <a:rPr lang="ko-KR" altLang="en-US" dirty="0" smtClean="0"/>
              <a:t>정도의 인력만 </a:t>
            </a:r>
            <a:r>
              <a:rPr lang="ko-KR" altLang="en-US" dirty="0" err="1" smtClean="0"/>
              <a:t>구글에</a:t>
            </a:r>
            <a:r>
              <a:rPr lang="ko-KR" altLang="en-US" dirty="0" smtClean="0"/>
              <a:t> 입사할 수 있는 수준으로 평가됨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8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세계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시장의 위상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31" y="1650814"/>
            <a:ext cx="8286750" cy="428625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31" y="5937064"/>
            <a:ext cx="8286750" cy="704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67309" y="1220272"/>
            <a:ext cx="751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>
                <a:solidFill>
                  <a:srgbClr val="333333"/>
                </a:solidFill>
                <a:latin typeface="Noto Sans"/>
              </a:rPr>
              <a:t>2015</a:t>
            </a:r>
            <a:r>
              <a:rPr lang="ko-KR" altLang="en-US" dirty="0" smtClean="0">
                <a:solidFill>
                  <a:srgbClr val="333333"/>
                </a:solidFill>
                <a:latin typeface="Noto Sans"/>
              </a:rPr>
              <a:t>년 </a:t>
            </a:r>
            <a:r>
              <a:rPr lang="en-US" altLang="ko-KR" dirty="0" smtClean="0">
                <a:solidFill>
                  <a:srgbClr val="333333"/>
                </a:solidFill>
                <a:latin typeface="Noto Sans"/>
              </a:rPr>
              <a:t>3</a:t>
            </a:r>
            <a:r>
              <a:rPr lang="ko-KR" altLang="en-US" dirty="0" smtClean="0">
                <a:solidFill>
                  <a:srgbClr val="333333"/>
                </a:solidFill>
                <a:latin typeface="Noto Sans"/>
              </a:rPr>
              <a:t>월 </a:t>
            </a:r>
            <a:r>
              <a:rPr lang="en-US" altLang="ko-KR" dirty="0" smtClean="0">
                <a:solidFill>
                  <a:srgbClr val="333333"/>
                </a:solidFill>
                <a:latin typeface="Noto Sans"/>
              </a:rPr>
              <a:t>25</a:t>
            </a:r>
            <a:r>
              <a:rPr lang="ko-KR" altLang="en-US" dirty="0" smtClean="0">
                <a:solidFill>
                  <a:srgbClr val="333333"/>
                </a:solidFill>
                <a:latin typeface="Noto Sans"/>
              </a:rPr>
              <a:t>일 소프트웨어정책연구소 발표 자료 </a:t>
            </a:r>
            <a:r>
              <a:rPr lang="en-US" altLang="ko-KR" dirty="0" smtClean="0">
                <a:solidFill>
                  <a:srgbClr val="333333"/>
                </a:solidFill>
                <a:latin typeface="Noto Sans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단위 </a:t>
            </a:r>
            <a:r>
              <a:rPr lang="en-US" altLang="ko-KR" dirty="0">
                <a:solidFill>
                  <a:srgbClr val="333333"/>
                </a:solidFill>
                <a:latin typeface="Noto Sans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Noto Sans"/>
              </a:rPr>
              <a:t>억 달러</a:t>
            </a:r>
            <a:r>
              <a:rPr lang="en-US" altLang="ko-KR" dirty="0" smtClean="0">
                <a:solidFill>
                  <a:srgbClr val="333333"/>
                </a:solidFill>
                <a:latin typeface="Noto Sans"/>
              </a:rPr>
              <a:t>)</a:t>
            </a:r>
            <a:endParaRPr lang="en-US" altLang="ko-KR" dirty="0">
              <a:solidFill>
                <a:srgbClr val="333333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88489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소프트웨어를 통한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제조업 경쟁력의 핵심은 소프트웨어임</a:t>
            </a:r>
          </a:p>
          <a:p>
            <a:r>
              <a:rPr lang="ko-KR" altLang="en-US" dirty="0" smtClean="0"/>
              <a:t>제조업과 </a:t>
            </a:r>
            <a:r>
              <a:rPr lang="ko-KR" altLang="en-US" dirty="0"/>
              <a:t>소프트웨어의 융합을 통한 경쟁력 확보가 </a:t>
            </a:r>
            <a:r>
              <a:rPr lang="ko-KR" altLang="en-US" dirty="0" smtClean="0"/>
              <a:t>관건</a:t>
            </a:r>
            <a:endParaRPr lang="en-US" altLang="ko-KR" dirty="0" smtClean="0"/>
          </a:p>
          <a:p>
            <a:r>
              <a:rPr lang="ko-KR" altLang="en-US" dirty="0" smtClean="0"/>
              <a:t>소프트웨어를 </a:t>
            </a:r>
            <a:r>
              <a:rPr lang="ko-KR" altLang="en-US" dirty="0"/>
              <a:t>통한 고부가가치 </a:t>
            </a:r>
            <a:r>
              <a:rPr lang="ko-KR" altLang="en-US" dirty="0" smtClean="0"/>
              <a:t>실현</a:t>
            </a:r>
            <a:endParaRPr lang="en-US" altLang="ko-KR" dirty="0" smtClean="0"/>
          </a:p>
          <a:p>
            <a:r>
              <a:rPr lang="ko-KR" altLang="en-US" dirty="0" smtClean="0"/>
              <a:t>미국의 전형적인 제조업 회사였던 </a:t>
            </a:r>
            <a:r>
              <a:rPr lang="ko-KR" altLang="en-US" dirty="0" err="1" smtClean="0"/>
              <a:t>제너럴일렉트릭</a:t>
            </a:r>
            <a:r>
              <a:rPr lang="en-US" altLang="ko-KR" dirty="0" smtClean="0"/>
              <a:t>(GE)</a:t>
            </a:r>
            <a:r>
              <a:rPr lang="ko-KR" altLang="en-US" dirty="0" smtClean="0"/>
              <a:t>는 소프트웨어 회사로의 변환을 </a:t>
            </a:r>
            <a:r>
              <a:rPr lang="ko-KR" altLang="en-US" dirty="0" err="1" smtClean="0"/>
              <a:t>진행중이며</a:t>
            </a:r>
            <a:r>
              <a:rPr lang="en-US" altLang="ko-KR" dirty="0" smtClean="0"/>
              <a:t>, 2020</a:t>
            </a:r>
            <a:r>
              <a:rPr lang="ko-KR" altLang="en-US" dirty="0" smtClean="0"/>
              <a:t>년까지 세계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소프트웨어 회사가 되겠다고 공언하고 있음</a:t>
            </a:r>
            <a:endParaRPr lang="en-US" altLang="ko-KR" dirty="0" smtClean="0"/>
          </a:p>
          <a:p>
            <a:r>
              <a:rPr lang="ko-KR" altLang="en-US" dirty="0" smtClean="0"/>
              <a:t>웹 브라우저를 처음 개발했던 마크 </a:t>
            </a:r>
            <a:r>
              <a:rPr lang="ko-KR" altLang="en-US" dirty="0" err="1" smtClean="0"/>
              <a:t>앤드리슨</a:t>
            </a:r>
            <a:r>
              <a:rPr lang="en-US" altLang="ko-KR" dirty="0" smtClean="0"/>
              <a:t>(Mark </a:t>
            </a:r>
            <a:r>
              <a:rPr lang="en-US" altLang="ko-KR" dirty="0" err="1" smtClean="0"/>
              <a:t>Adnreessen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월스트리트저널에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"</a:t>
            </a:r>
            <a:r>
              <a:rPr lang="ko-KR" altLang="en-US" dirty="0" smtClean="0"/>
              <a:t>왜 소프트웨어가 세상을 </a:t>
            </a:r>
            <a:r>
              <a:rPr lang="ko-KR" altLang="en-US" dirty="0" err="1" smtClean="0"/>
              <a:t>먹어치우고</a:t>
            </a:r>
            <a:r>
              <a:rPr lang="ko-KR" altLang="en-US" dirty="0" smtClean="0"/>
              <a:t> 있는가</a:t>
            </a:r>
            <a:r>
              <a:rPr lang="en-US" altLang="ko-KR" dirty="0" smtClean="0"/>
              <a:t>? (Why Software is Eating the World)"</a:t>
            </a:r>
            <a:r>
              <a:rPr lang="ko-KR" altLang="en-US" dirty="0" smtClean="0"/>
              <a:t>라는 글을 기고하며 기존 산업 전체를 탈바꿈시킬 수 있는 정보기술들이 전 세계에 범람하고 있다고 하고 이를 소프트웨어 혁명이라고 </a:t>
            </a:r>
            <a:r>
              <a:rPr lang="ko-KR" altLang="en-US" dirty="0" smtClean="0"/>
              <a:t>칭함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6752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 혁명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자동차</a:t>
            </a:r>
            <a:endParaRPr lang="en-US" altLang="ko-KR" dirty="0" smtClean="0"/>
          </a:p>
          <a:p>
            <a:pPr lvl="1"/>
            <a:r>
              <a:rPr lang="ko-KR" altLang="en-US" dirty="0"/>
              <a:t>자동타가 점점 </a:t>
            </a:r>
            <a:r>
              <a:rPr lang="ko-KR" altLang="en-US" dirty="0" err="1"/>
              <a:t>하이브리드</a:t>
            </a:r>
            <a:r>
              <a:rPr lang="ko-KR" altLang="en-US" dirty="0"/>
              <a:t> 자동차나 전기자동차로 진화하면서 자동차의 소프트웨어화가 가속되고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err="1"/>
              <a:t>벤츠</a:t>
            </a:r>
            <a:r>
              <a:rPr lang="ko-KR" altLang="en-US" dirty="0"/>
              <a:t> 자동차를 만들고 있는 다임러 그룹의 </a:t>
            </a:r>
            <a:r>
              <a:rPr lang="en-US" altLang="ko-KR" dirty="0"/>
              <a:t>CEO </a:t>
            </a:r>
            <a:r>
              <a:rPr lang="ko-KR" altLang="en-US" dirty="0" err="1"/>
              <a:t>디터</a:t>
            </a:r>
            <a:r>
              <a:rPr lang="ko-KR" altLang="en-US" dirty="0"/>
              <a:t> </a:t>
            </a:r>
            <a:r>
              <a:rPr lang="ko-KR" altLang="en-US" dirty="0" err="1"/>
              <a:t>제체</a:t>
            </a:r>
            <a:r>
              <a:rPr lang="en-US" altLang="ko-KR" dirty="0"/>
              <a:t>(Dieter Zetsche)</a:t>
            </a:r>
            <a:r>
              <a:rPr lang="ko-KR" altLang="en-US" dirty="0"/>
              <a:t>는 </a:t>
            </a:r>
            <a:r>
              <a:rPr lang="en-US" altLang="ko-KR" dirty="0"/>
              <a:t>2012</a:t>
            </a:r>
            <a:r>
              <a:rPr lang="ko-KR" altLang="en-US" dirty="0"/>
              <a:t>년 세계 최대 가전전시회</a:t>
            </a:r>
            <a:r>
              <a:rPr lang="en-US" altLang="ko-KR" dirty="0"/>
              <a:t>(CES) </a:t>
            </a:r>
            <a:r>
              <a:rPr lang="ko-KR" altLang="en-US" dirty="0"/>
              <a:t>기조 연설에서 </a:t>
            </a:r>
            <a:r>
              <a:rPr lang="en-US" altLang="ko-KR" dirty="0"/>
              <a:t>"</a:t>
            </a:r>
            <a:r>
              <a:rPr lang="ko-KR" altLang="en-US" dirty="0"/>
              <a:t>이제 자동차는 기름이 아니라 소프트웨어로 달린다</a:t>
            </a:r>
            <a:r>
              <a:rPr lang="en-US" altLang="ko-KR" dirty="0"/>
              <a:t>"</a:t>
            </a:r>
            <a:r>
              <a:rPr lang="ko-KR" altLang="en-US" dirty="0"/>
              <a:t>고 말함</a:t>
            </a:r>
            <a:endParaRPr lang="en-US" altLang="ko-KR" dirty="0"/>
          </a:p>
          <a:p>
            <a:pPr lvl="2"/>
            <a:r>
              <a:rPr lang="en-US" altLang="ko-KR" dirty="0"/>
              <a:t>BMW </a:t>
            </a:r>
            <a:r>
              <a:rPr lang="ko-KR" altLang="en-US" dirty="0"/>
              <a:t>역시 차의 핵심인 두뇌를 </a:t>
            </a:r>
            <a:r>
              <a:rPr lang="en-US" altLang="ko-KR" dirty="0"/>
              <a:t>IT </a:t>
            </a:r>
            <a:r>
              <a:rPr lang="ko-KR" altLang="en-US" dirty="0"/>
              <a:t>기업에 맡기면 껍데기만 양산하는 납품업체가 될 수 있다며 소프트웨어 개발이 최우선이라고 </a:t>
            </a:r>
            <a:r>
              <a:rPr lang="en-US" altLang="ko-KR" dirty="0"/>
              <a:t>2016</a:t>
            </a:r>
            <a:r>
              <a:rPr lang="ko-KR" altLang="en-US" dirty="0"/>
              <a:t>년 제네바 모터쇼에서 말함</a:t>
            </a:r>
            <a:endParaRPr lang="en-US" altLang="ko-KR" dirty="0"/>
          </a:p>
          <a:p>
            <a:pPr lvl="2"/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ko-KR" altLang="en-US" dirty="0" err="1"/>
              <a:t>에릭</a:t>
            </a:r>
            <a:r>
              <a:rPr lang="ko-KR" altLang="en-US" dirty="0"/>
              <a:t> </a:t>
            </a:r>
            <a:r>
              <a:rPr lang="ko-KR" altLang="en-US" dirty="0" err="1"/>
              <a:t>슈미트</a:t>
            </a:r>
            <a:r>
              <a:rPr lang="ko-KR" altLang="en-US" dirty="0"/>
              <a:t> </a:t>
            </a:r>
            <a:r>
              <a:rPr lang="ko-KR" altLang="en-US" dirty="0" err="1"/>
              <a:t>구글회장은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필름 카메라가 </a:t>
            </a:r>
            <a:r>
              <a:rPr lang="ko-KR" altLang="en-US" dirty="0" err="1"/>
              <a:t>한순간에</a:t>
            </a:r>
            <a:r>
              <a:rPr lang="ko-KR" altLang="en-US" dirty="0"/>
              <a:t> 디지털 카메라로 바뀐 것과 마찬가지로 자동차도 이와 같이 될 가능성이 크다</a:t>
            </a:r>
            <a:r>
              <a:rPr lang="en-US" altLang="ko-KR" dirty="0"/>
              <a:t>"</a:t>
            </a:r>
            <a:r>
              <a:rPr lang="ko-KR" altLang="en-US" dirty="0"/>
              <a:t>라고 말하며 </a:t>
            </a:r>
            <a:r>
              <a:rPr lang="ko-KR" altLang="en-US" dirty="0" err="1"/>
              <a:t>구글의</a:t>
            </a:r>
            <a:r>
              <a:rPr lang="ko-KR" altLang="en-US" dirty="0"/>
              <a:t> 전기자동차 개발에 대한 의지를 </a:t>
            </a:r>
            <a:r>
              <a:rPr lang="ko-KR" altLang="en-US" dirty="0" smtClean="0"/>
              <a:t>나타냄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구글은</a:t>
            </a:r>
            <a:r>
              <a:rPr lang="ko-KR" altLang="en-US" dirty="0" smtClean="0"/>
              <a:t> 이미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개가 넘는 전기자동차 관련 특허 보유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/>
              <a:t>애플도 꾸준히 자동차를 연구하고 있다고 루머가 나오고 있음</a:t>
            </a:r>
            <a:endParaRPr lang="en-US" altLang="ko-KR" dirty="0"/>
          </a:p>
          <a:p>
            <a:pPr lvl="1"/>
            <a:r>
              <a:rPr lang="ko-KR" altLang="en-US" dirty="0" smtClean="0"/>
              <a:t>또한 최근에는 </a:t>
            </a:r>
            <a:r>
              <a:rPr lang="ko-KR" altLang="en-US" dirty="0" err="1" smtClean="0"/>
              <a:t>구글이나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테슬러에서</a:t>
            </a:r>
            <a:r>
              <a:rPr lang="ko-KR" altLang="en-US" dirty="0" smtClean="0"/>
              <a:t> 연구하고 있는 자율주행자동차처럼 스스로 움직이는 자동차에 관한 연구들도 많이 진행됨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기아자동차도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년까지 고도자율주행을</a:t>
            </a:r>
            <a:r>
              <a:rPr lang="en-US" altLang="ko-KR" dirty="0" smtClean="0"/>
              <a:t>, 2030</a:t>
            </a:r>
            <a:r>
              <a:rPr lang="ko-KR" altLang="en-US" dirty="0" smtClean="0"/>
              <a:t>년까지 완전 자율주행 상용화를 목표로 연구하고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810642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lecture1-ch1</Template>
  <TotalTime>7275</TotalTime>
  <Words>3320</Words>
  <Application>Microsoft Office PowerPoint</Application>
  <PresentationFormat>와이드스크린</PresentationFormat>
  <Paragraphs>423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Noto Sans</vt:lpstr>
      <vt:lpstr>新細明體</vt:lpstr>
      <vt:lpstr>맑은 고딕</vt:lpstr>
      <vt:lpstr>Garamond</vt:lpstr>
      <vt:lpstr>Times New Roman</vt:lpstr>
      <vt:lpstr>Wingdings</vt:lpstr>
      <vt:lpstr>Level</vt:lpstr>
      <vt:lpstr>PowerPoint 프레젠테이션</vt:lpstr>
      <vt:lpstr>강의 목표</vt:lpstr>
      <vt:lpstr>1.1.1 소프트웨어와 하드웨어</vt:lpstr>
      <vt:lpstr>소프트웨어와 하드웨어</vt:lpstr>
      <vt:lpstr>소프트웨어와 하드웨어</vt:lpstr>
      <vt:lpstr>소프트웨어 열풍</vt:lpstr>
      <vt:lpstr>세계 SW 시장의 위상</vt:lpstr>
      <vt:lpstr>소프트웨어를 통한 변화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소프트웨어 혁명 사례</vt:lpstr>
      <vt:lpstr>1.1.3 소프트웨어의 활용</vt:lpstr>
      <vt:lpstr>소프트웨어의 활용</vt:lpstr>
      <vt:lpstr>소프트웨어의 활용</vt:lpstr>
      <vt:lpstr>1.3.1 소프트웨어 중심사회</vt:lpstr>
      <vt:lpstr>소프트웨어 중심사회</vt:lpstr>
      <vt:lpstr>소프트웨어 중심사회</vt:lpstr>
      <vt:lpstr>소프트웨어 개발의 필요성과 이유</vt:lpstr>
      <vt:lpstr>소프트웨어 중심사회와 사회 변화</vt:lpstr>
      <vt:lpstr>소프트웨어 중심사회와 사회 변화</vt:lpstr>
      <vt:lpstr>2.1.1 소프트웨어의 중요성과 역할</vt:lpstr>
      <vt:lpstr>소프트웨어의 중요성과 역할</vt:lpstr>
      <vt:lpstr>소프트웨어의 역할</vt:lpstr>
      <vt:lpstr>소프트웨어의 역할</vt:lpstr>
      <vt:lpstr>소프트웨어의 역할</vt:lpstr>
      <vt:lpstr>소프트웨어 융합</vt:lpstr>
      <vt:lpstr>소프트웨어 융합</vt:lpstr>
      <vt:lpstr>1.2.1 소프트웨어 교육의 필요성</vt:lpstr>
      <vt:lpstr>소프트웨어 교육의 목적</vt:lpstr>
      <vt:lpstr>1.2.2 세계 각국의 소프트웨어 교육 동향 </vt:lpstr>
      <vt:lpstr>세계 각국의 소프트웨어 교육 동향</vt:lpstr>
      <vt:lpstr>세계 각국의 소프트웨어 교육 동향</vt:lpstr>
      <vt:lpstr>세계 각국의 소프트웨어 교육 동향</vt:lpstr>
      <vt:lpstr>세계 각국의 소프트웨어 교육 동향</vt:lpstr>
      <vt:lpstr>1.2.3 우리나라의 소프트웨어 교육</vt:lpstr>
      <vt:lpstr>우리나라의 소프트웨어 교육</vt:lpstr>
      <vt:lpstr>소프트웨어 교육의 효과</vt:lpstr>
      <vt:lpstr>본 교과목의 목적</vt:lpstr>
      <vt:lpstr>본 수업의 목적</vt:lpstr>
      <vt:lpstr>본 교과목의 수업 방법</vt:lpstr>
      <vt:lpstr>추가 영상 자료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II</dc:title>
  <dc:creator>Yongjoo Cho</dc:creator>
  <cp:lastModifiedBy>Yongjoo Cho</cp:lastModifiedBy>
  <cp:revision>807</cp:revision>
  <dcterms:created xsi:type="dcterms:W3CDTF">2016-06-18T02:05:47Z</dcterms:created>
  <dcterms:modified xsi:type="dcterms:W3CDTF">2017-02-24T10:37:19Z</dcterms:modified>
</cp:coreProperties>
</file>